
<file path=[Content_Types].xml><?xml version="1.0" encoding="utf-8"?>
<Types xmlns="http://schemas.openxmlformats.org/package/2006/content-types">
  <Default Extension="png" ContentType="image/png"/>
  <Default Extension="mpeg" ContentType="video/m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30"/>
  </p:notesMasterIdLst>
  <p:sldIdLst>
    <p:sldId id="365" r:id="rId3"/>
    <p:sldId id="351" r:id="rId4"/>
    <p:sldId id="325" r:id="rId5"/>
    <p:sldId id="326" r:id="rId6"/>
    <p:sldId id="327" r:id="rId7"/>
    <p:sldId id="328" r:id="rId8"/>
    <p:sldId id="329" r:id="rId9"/>
    <p:sldId id="330" r:id="rId10"/>
    <p:sldId id="36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8" r:id="rId26"/>
    <p:sldId id="357" r:id="rId27"/>
    <p:sldId id="358" r:id="rId28"/>
    <p:sldId id="359" r:id="rId29"/>
  </p:sldIdLst>
  <p:sldSz cx="9144000" cy="6858000" type="screen4x3"/>
  <p:notesSz cx="6858000" cy="9144000"/>
  <p:embeddedFontLst>
    <p:embeddedFont>
      <p:font typeface="Arial Black" panose="020B0604020202020204" pitchFamily="34" charset="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elvetica Neue" panose="02000503000000020004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B86D3E-695C-47EE-8E97-E4EC02F03045}">
  <a:tblStyle styleId="{16B86D3E-695C-47EE-8E97-E4EC02F03045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823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29" name="Shape 1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50" name="Shape 13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1" name="Shape 1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92" name="Shape 13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13" name="Shape 1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34" name="Shape 14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55" name="Shape 14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76" name="Shape 14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97" name="Shape 14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18" name="Shape 1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48" name="Shape 1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Shape 15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8" name="Shape 1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Shape 15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59" name="Shape 15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Shape 15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80" name="Shape 15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Shape 16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52" name="Shape 16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59" name="Shape 1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74" name="Shape 1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88" name="Shape 12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95" name="Shape 12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02" name="Shape 13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73" name="Shape 9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880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09" name="Shape 13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457200" y="1189704"/>
            <a:ext cx="8080500" cy="49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9001124" y="4846319"/>
            <a:ext cx="142800" cy="20117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>
            <a:spLocks noGrp="1"/>
          </p:cNvSpPr>
          <p:nvPr>
            <p:ph type="pic" idx="2"/>
          </p:nvPr>
        </p:nvSpPr>
        <p:spPr>
          <a:xfrm>
            <a:off x="-1" y="0"/>
            <a:ext cx="9000900" cy="4846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2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1124" y="0"/>
            <a:ext cx="142800" cy="48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 rot="5400000">
            <a:off x="2029342" y="-382295"/>
            <a:ext cx="4936500" cy="808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1619253"/>
            <a:ext cx="8229600" cy="39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sz="2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-69850" algn="l" rtl="0">
              <a:spcBef>
                <a:spcPts val="380"/>
              </a:spcBef>
              <a:buClr>
                <a:srgbClr val="7F7F7F"/>
              </a:buClr>
              <a:buSzPct val="1000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20650" algn="l" rtl="0">
              <a:spcBef>
                <a:spcPts val="340"/>
              </a:spcBef>
              <a:buClr>
                <a:srgbClr val="7F7F7F"/>
              </a:buClr>
              <a:buSzPct val="1000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marR="0" lvl="6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marR="0" lvl="7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57200" y="407988"/>
            <a:ext cx="8229600" cy="8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000000"/>
              </a:buClr>
              <a:buFont typeface="Arial Black"/>
              <a:buNone/>
              <a:defRPr sz="2400" b="1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212" name="Shape 212"/>
          <p:cNvCxnSpPr/>
          <p:nvPr/>
        </p:nvCxnSpPr>
        <p:spPr>
          <a:xfrm>
            <a:off x="561975" y="1143000"/>
            <a:ext cx="7772400" cy="0"/>
          </a:xfrm>
          <a:prstGeom prst="straightConnector1">
            <a:avLst/>
          </a:prstGeom>
          <a:noFill/>
          <a:ln w="12700" cap="flat" cmpd="sng">
            <a:solidFill>
              <a:srgbClr val="40404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469900" y="228600"/>
            <a:ext cx="81534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57200" y="1619253"/>
            <a:ext cx="8229600" cy="39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sz="2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-69850" algn="l" rtl="0">
              <a:spcBef>
                <a:spcPts val="380"/>
              </a:spcBef>
              <a:buClr>
                <a:srgbClr val="7F7F7F"/>
              </a:buClr>
              <a:buSzPct val="1000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20650" algn="l" rtl="0">
              <a:spcBef>
                <a:spcPts val="340"/>
              </a:spcBef>
              <a:buClr>
                <a:srgbClr val="7F7F7F"/>
              </a:buClr>
              <a:buSzPct val="1000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marR="0" lvl="6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marR="0" lvl="7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57200" y="407988"/>
            <a:ext cx="8229600" cy="8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000000"/>
              </a:buClr>
              <a:buFont typeface="Arial Black"/>
              <a:buNone/>
              <a:defRPr sz="2400" b="1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221" name="Shape 221"/>
          <p:cNvCxnSpPr/>
          <p:nvPr/>
        </p:nvCxnSpPr>
        <p:spPr>
          <a:xfrm>
            <a:off x="561975" y="1143000"/>
            <a:ext cx="7772400" cy="0"/>
          </a:xfrm>
          <a:prstGeom prst="straightConnector1">
            <a:avLst/>
          </a:prstGeom>
          <a:noFill/>
          <a:ln w="12700" cap="flat" cmpd="sng">
            <a:solidFill>
              <a:srgbClr val="40404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57200" y="1619253"/>
            <a:ext cx="8229600" cy="39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spcAft>
                <a:spcPts val="600"/>
              </a:spcAft>
              <a:buClr>
                <a:srgbClr val="7F7F7F"/>
              </a:buClr>
              <a:buFont typeface="Arial"/>
              <a:buNone/>
              <a:defRPr sz="22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-69850" algn="l" rtl="0">
              <a:spcBef>
                <a:spcPts val="380"/>
              </a:spcBef>
              <a:buClr>
                <a:srgbClr val="7F7F7F"/>
              </a:buClr>
              <a:buSzPct val="1000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120650" algn="l" rtl="0">
              <a:spcBef>
                <a:spcPts val="340"/>
              </a:spcBef>
              <a:buClr>
                <a:srgbClr val="7F7F7F"/>
              </a:buClr>
              <a:buSzPct val="1000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marR="0" lvl="6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marR="0" lvl="7" indent="-133350" algn="l" rtl="0">
              <a:spcBef>
                <a:spcPts val="300"/>
              </a:spcBef>
              <a:buClr>
                <a:srgbClr val="7F7F7F"/>
              </a:buClr>
              <a:buSzPct val="1000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57200" y="407988"/>
            <a:ext cx="8229600" cy="86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000000"/>
              </a:buClr>
              <a:buFont typeface="Arial Black"/>
              <a:buNone/>
              <a:defRPr sz="2400" b="1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cxnSp>
        <p:nvCxnSpPr>
          <p:cNvPr id="225" name="Shape 225"/>
          <p:cNvCxnSpPr/>
          <p:nvPr/>
        </p:nvCxnSpPr>
        <p:spPr>
          <a:xfrm>
            <a:off x="561975" y="1143000"/>
            <a:ext cx="7772400" cy="0"/>
          </a:xfrm>
          <a:prstGeom prst="straightConnector1">
            <a:avLst/>
          </a:prstGeom>
          <a:noFill/>
          <a:ln w="12700" cap="flat" cmpd="sng">
            <a:solidFill>
              <a:srgbClr val="40404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 Black"/>
              <a:buNone/>
              <a:defRPr sz="3600" b="0" i="0" u="none" strike="noStrike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3810000" cy="19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3"/>
          </p:nvPr>
        </p:nvSpPr>
        <p:spPr>
          <a:xfrm>
            <a:off x="685800" y="4114800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dt" idx="10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ftr" idx="11"/>
          </p:nvPr>
        </p:nvSpPr>
        <p:spPr>
          <a:xfrm>
            <a:off x="457200" y="6492875"/>
            <a:ext cx="3429000" cy="28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457200" y="228600"/>
            <a:ext cx="80805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6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457200" y="5105400"/>
            <a:ext cx="80805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457200" marR="0" lvl="1" indent="0" algn="ctr" rtl="0">
              <a:spcBef>
                <a:spcPts val="400"/>
              </a:spcBef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9001124" y="4846319"/>
            <a:ext cx="142800" cy="20117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9001124" y="0"/>
            <a:ext cx="142800" cy="48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3669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2"/>
          </p:nvPr>
        </p:nvSpPr>
        <p:spPr>
          <a:xfrm>
            <a:off x="685800" y="4114800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57200" y="1447800"/>
            <a:ext cx="8080500" cy="478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7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57200" y="228601"/>
            <a:ext cx="8080500" cy="106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280"/>
              </a:spcBef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280"/>
              </a:spcBef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280"/>
              </a:spcBef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280"/>
              </a:spcBef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199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199" y="1160205"/>
            <a:ext cx="3849300" cy="506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38100" algn="l" rtl="0">
              <a:spcBef>
                <a:spcPts val="480"/>
              </a:spcBef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2"/>
          </p:nvPr>
        </p:nvSpPr>
        <p:spPr>
          <a:xfrm>
            <a:off x="4688512" y="1160205"/>
            <a:ext cx="3849299" cy="506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56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38100" algn="l" rtl="0">
              <a:spcBef>
                <a:spcPts val="480"/>
              </a:spcBef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139086"/>
            <a:ext cx="39231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xfrm>
            <a:off x="457200" y="1983868"/>
            <a:ext cx="3923100" cy="41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body" idx="3"/>
          </p:nvPr>
        </p:nvSpPr>
        <p:spPr>
          <a:xfrm>
            <a:off x="4614869" y="1139086"/>
            <a:ext cx="3923099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4"/>
          </p:nvPr>
        </p:nvSpPr>
        <p:spPr>
          <a:xfrm>
            <a:off x="4614869" y="1983868"/>
            <a:ext cx="3923099" cy="41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575050" y="1209366"/>
            <a:ext cx="5111700" cy="50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12700" algn="l" rtl="0">
              <a:spcBef>
                <a:spcPts val="560"/>
              </a:spcBef>
              <a:buClr>
                <a:schemeClr val="dk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2"/>
          </p:nvPr>
        </p:nvSpPr>
        <p:spPr>
          <a:xfrm>
            <a:off x="457200" y="1209366"/>
            <a:ext cx="3008400" cy="501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Black"/>
              <a:buNone/>
              <a:defRPr sz="36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57200" y="1189704"/>
            <a:ext cx="8080500" cy="49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63500" algn="l" rtl="0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2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9001124" y="0"/>
            <a:ext cx="142800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9001124" y="1371600"/>
            <a:ext cx="142800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dt" idx="10"/>
          </p:nvPr>
        </p:nvSpPr>
        <p:spPr>
          <a:xfrm>
            <a:off x="457199" y="6421121"/>
            <a:ext cx="23547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3106993" y="6442076"/>
            <a:ext cx="5430900" cy="28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9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dk2"/>
                </a:solidFill>
              </a:rPr>
              <a:t>‹#›</a:t>
            </a:fld>
            <a:endParaRPr lang="en-US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www.cs.cornell.edu/selman/demos/pole/pole.html" TargetMode="Externa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ctrTitle"/>
          </p:nvPr>
        </p:nvSpPr>
        <p:spPr>
          <a:xfrm>
            <a:off x="265246" y="1544496"/>
            <a:ext cx="8697270" cy="214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4400" dirty="0"/>
              <a:t>Artificial Intelligence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3200" b="0" i="0" u="none" strike="noStrike" cap="none" dirty="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Lecture </a:t>
            </a:r>
            <a:r>
              <a:rPr lang="en-US" sz="3200" dirty="0">
                <a:solidFill>
                  <a:srgbClr val="C00000"/>
                </a:solidFill>
              </a:rPr>
              <a:t>23</a:t>
            </a:r>
            <a:r>
              <a:rPr lang="en-US" sz="3200" b="0" i="0" u="none" strike="noStrike" cap="none" dirty="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: Reinforcement </a:t>
            </a:r>
            <a:r>
              <a:rPr lang="en-US" sz="3200" dirty="0">
                <a:solidFill>
                  <a:srgbClr val="C00000"/>
                </a:solidFill>
              </a:rPr>
              <a:t>Learning</a:t>
            </a:r>
            <a:br>
              <a:rPr lang="en-US" sz="3200" b="0" i="0" u="none" strike="noStrike" cap="none" dirty="0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US" sz="2400" b="0" i="0" u="none" strike="noStrike" cap="none" dirty="0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(AIMA Chapter </a:t>
            </a:r>
            <a:r>
              <a:rPr lang="en-US" sz="2400" dirty="0">
                <a:solidFill>
                  <a:schemeClr val="accent2"/>
                </a:solidFill>
              </a:rPr>
              <a:t>21</a:t>
            </a:r>
            <a:r>
              <a:rPr lang="en-US" sz="2400" b="0" i="0" u="none" strike="noStrike" cap="none" dirty="0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199" y="4800600"/>
            <a:ext cx="8400615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FALL 2018</a:t>
            </a:r>
          </a:p>
          <a:p>
            <a:r>
              <a:rPr lang="en-US" dirty="0">
                <a:solidFill>
                  <a:srgbClr val="FF0000"/>
                </a:solidFill>
              </a:rPr>
              <a:t>Instructor: Prof Sheila Tejada</a:t>
            </a:r>
          </a:p>
        </p:txBody>
      </p:sp>
    </p:spTree>
    <p:extLst>
      <p:ext uri="{BB962C8B-B14F-4D97-AF65-F5344CB8AC3E}">
        <p14:creationId xmlns:p14="http://schemas.microsoft.com/office/powerpoint/2010/main" val="146125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Initial </a:t>
            </a:r>
            <a:r>
              <a:rPr lang="en-US" sz="3000" i="1"/>
              <a:t>Q </a:t>
            </a:r>
            <a:r>
              <a:rPr lang="en-US" sz="3000"/>
              <a:t>Values</a:t>
            </a:r>
          </a:p>
        </p:txBody>
      </p:sp>
      <p:sp>
        <p:nvSpPr>
          <p:cNvPr id="1312" name="Shape 1312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13" name="Shape 1313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14" name="Shape 1314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5" name="Shape 1315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16" name="Shape 1316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17" name="Shape 1317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18" name="Shape 1318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20" name="Shape 1320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21" name="Shape 1321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23" name="Shape 1323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25" name="Shape 1325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26" name="Shape 1326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1080"/>
              </a:spcBef>
              <a:buNone/>
            </a:pPr>
            <a:r>
              <a:rPr lang="en-US"/>
              <a:t>⍺ = 0.1                                                     𝛾 = 1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  <a:p>
            <a:pPr lvl="0" rtl="0">
              <a:spcBef>
                <a:spcPts val="1080"/>
              </a:spcBef>
              <a:buNone/>
            </a:pPr>
            <a:endParaRPr/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1</a:t>
            </a:r>
          </a:p>
        </p:txBody>
      </p:sp>
      <p:sp>
        <p:nvSpPr>
          <p:cNvPr id="1332" name="Shape 1332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33" name="Shape 1333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4" name="Shape 1334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5" name="Shape 1335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36" name="Shape 1336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37" name="Shape 1337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38" name="Shape 1338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39" name="Shape 1339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40" name="Shape 1340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41" name="Shape 1341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42" name="Shape 1342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43" name="Shape 1343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44" name="Shape 1344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45" name="Shape 1345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i="1"/>
              <a:t>Q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)← (1−⍺)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)</a:t>
            </a:r>
            <a:r>
              <a:rPr lang="en-US" i="1"/>
              <a:t> </a:t>
            </a:r>
            <a:r>
              <a:rPr lang="en-US"/>
              <a:t>+ ⍺(</a:t>
            </a:r>
            <a:r>
              <a:rPr lang="en-US" i="1"/>
              <a:t>R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)+𝛾 max</a:t>
            </a:r>
            <a:r>
              <a:rPr lang="en-US" i="1" baseline="-25000"/>
              <a:t>a</a:t>
            </a:r>
            <a:r>
              <a:rPr lang="en-US" baseline="-25000"/>
              <a:t>’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 i="1"/>
              <a:t>s’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’))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  <p:sp>
        <p:nvSpPr>
          <p:cNvPr id="1347" name="Shape 1347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1</a:t>
            </a:r>
          </a:p>
        </p:txBody>
      </p:sp>
      <p:sp>
        <p:nvSpPr>
          <p:cNvPr id="1353" name="Shape 1353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54" name="Shape 1354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55" name="Shape 1355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6" name="Shape 1356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57" name="Shape 1357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58" name="Shape 1358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59" name="Shape 1359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60" name="Shape 1360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61" name="Shape 1361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63" name="Shape 1363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64" name="Shape 1364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65" name="Shape 1365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66" name="Shape 1366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67" name="Shape 1367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1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)← (1−⍺)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1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</a:t>
            </a:r>
            <a:r>
              <a:rPr lang="en-US" i="1"/>
              <a:t> </a:t>
            </a:r>
            <a:r>
              <a:rPr lang="en-US"/>
              <a:t>+ ⍺(</a:t>
            </a:r>
            <a:r>
              <a:rPr lang="en-US" i="1"/>
              <a:t>R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1</a:t>
            </a:r>
            <a:r>
              <a:rPr lang="en-US"/>
              <a:t>)+𝛾 max</a:t>
            </a:r>
            <a:r>
              <a:rPr lang="en-US" i="1" baseline="-25000"/>
              <a:t>a</a:t>
            </a:r>
            <a:r>
              <a:rPr lang="en-US" baseline="-25000"/>
              <a:t>’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2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’))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  <p:sp>
        <p:nvSpPr>
          <p:cNvPr id="1368" name="Shape 1368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1</a:t>
            </a:r>
          </a:p>
        </p:txBody>
      </p:sp>
      <p:sp>
        <p:nvSpPr>
          <p:cNvPr id="1374" name="Shape 1374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75" name="Shape 1375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76" name="Shape 1376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7" name="Shape 1377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78" name="Shape 1378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79" name="Shape 1379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80" name="Shape 1380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81" name="Shape 1381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82" name="Shape 1382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86" name="Shape 1386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88" name="Shape 1388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(1,R)← (1−⍺)</a:t>
            </a:r>
            <a:r>
              <a:rPr lang="en-US" i="1"/>
              <a:t>Q</a:t>
            </a:r>
            <a:r>
              <a:rPr lang="en-US"/>
              <a:t>(1,R)</a:t>
            </a:r>
            <a:r>
              <a:rPr lang="en-US" i="1"/>
              <a:t> </a:t>
            </a:r>
            <a:r>
              <a:rPr lang="en-US"/>
              <a:t>+ ⍺(</a:t>
            </a:r>
            <a:r>
              <a:rPr lang="en-US">
                <a:solidFill>
                  <a:schemeClr val="dk2"/>
                </a:solidFill>
              </a:rPr>
              <a:t>−0.04</a:t>
            </a:r>
            <a:r>
              <a:rPr lang="en-US"/>
              <a:t>+𝛾 max</a:t>
            </a:r>
            <a:r>
              <a:rPr lang="en-US" i="1" baseline="-25000"/>
              <a:t>a</a:t>
            </a:r>
            <a:r>
              <a:rPr lang="en-US" baseline="-25000"/>
              <a:t>’</a:t>
            </a:r>
            <a:r>
              <a:rPr lang="en-US" i="1"/>
              <a:t>Q</a:t>
            </a:r>
            <a:r>
              <a:rPr lang="en-US"/>
              <a:t>(2,</a:t>
            </a:r>
            <a:r>
              <a:rPr lang="en-US" i="1"/>
              <a:t>a</a:t>
            </a:r>
            <a:r>
              <a:rPr lang="en-US"/>
              <a:t>’))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  <p:sp>
        <p:nvSpPr>
          <p:cNvPr id="1389" name="Shape 1389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1</a:t>
            </a:r>
          </a:p>
        </p:txBody>
      </p:sp>
      <p:sp>
        <p:nvSpPr>
          <p:cNvPr id="1395" name="Shape 1395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96" name="Shape 1396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97" name="Shape 1397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8" name="Shape 1398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399" name="Shape 1399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00" name="Shape 1400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01" name="Shape 1401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02" name="Shape 1402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03" name="Shape 1403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04" name="Shape 1404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05" name="Shape 1405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06" name="Shape 1406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07" name="Shape 1407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08" name="Shape 1408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09" name="Shape 1409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(1,R)← (1−⍺)</a:t>
            </a:r>
            <a:r>
              <a:rPr lang="en-US" i="1"/>
              <a:t>Q</a:t>
            </a:r>
            <a:r>
              <a:rPr lang="en-US"/>
              <a:t>(1,R)</a:t>
            </a:r>
            <a:r>
              <a:rPr lang="en-US" i="1"/>
              <a:t> </a:t>
            </a:r>
            <a:r>
              <a:rPr lang="en-US"/>
              <a:t>+ ⍺(−0.04+𝛾 </a:t>
            </a:r>
            <a:r>
              <a:rPr lang="en-US">
                <a:solidFill>
                  <a:schemeClr val="dk2"/>
                </a:solidFill>
              </a:rPr>
              <a:t>0.0</a:t>
            </a:r>
            <a:r>
              <a:rPr lang="en-US"/>
              <a:t>)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  <p:sp>
        <p:nvSpPr>
          <p:cNvPr id="1410" name="Shape 1410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1</a:t>
            </a:r>
          </a:p>
        </p:txBody>
      </p:sp>
      <p:sp>
        <p:nvSpPr>
          <p:cNvPr id="1416" name="Shape 1416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17" name="Shape 1417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18" name="Shape 1418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9" name="Shape 1419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20" name="Shape 1420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21" name="Shape 1421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22" name="Shape 1422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23" name="Shape 1423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24" name="Shape 1424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25" name="Shape 1425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26" name="Shape 1426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27" name="Shape 1427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30" name="Shape 1430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(1,R)← (1−⍺)</a:t>
            </a:r>
            <a:r>
              <a:rPr lang="en-US">
                <a:solidFill>
                  <a:schemeClr val="dk2"/>
                </a:solidFill>
              </a:rPr>
              <a:t>0.0</a:t>
            </a:r>
            <a:r>
              <a:rPr lang="en-US" i="1"/>
              <a:t> </a:t>
            </a:r>
            <a:r>
              <a:rPr lang="en-US"/>
              <a:t>+ ⍺(−0.04+𝛾 0.0)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  <p:sp>
        <p:nvSpPr>
          <p:cNvPr id="1431" name="Shape 1431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Shape 1436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1</a:t>
            </a:r>
          </a:p>
        </p:txBody>
      </p:sp>
      <p:sp>
        <p:nvSpPr>
          <p:cNvPr id="1437" name="Shape 1437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38" name="Shape 1438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9" name="Shape 1439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0" name="Shape 1440"/>
          <p:cNvSpPr txBox="1"/>
          <p:nvPr/>
        </p:nvSpPr>
        <p:spPr>
          <a:xfrm>
            <a:off x="719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719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42" name="Shape 1442"/>
          <p:cNvSpPr txBox="1"/>
          <p:nvPr/>
        </p:nvSpPr>
        <p:spPr>
          <a:xfrm>
            <a:off x="7197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37677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44" name="Shape 1444"/>
          <p:cNvSpPr txBox="1"/>
          <p:nvPr/>
        </p:nvSpPr>
        <p:spPr>
          <a:xfrm>
            <a:off x="2319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2319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3843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47" name="Shape 1447"/>
          <p:cNvSpPr txBox="1"/>
          <p:nvPr/>
        </p:nvSpPr>
        <p:spPr>
          <a:xfrm>
            <a:off x="37677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48" name="Shape 1448"/>
          <p:cNvSpPr txBox="1"/>
          <p:nvPr/>
        </p:nvSpPr>
        <p:spPr>
          <a:xfrm>
            <a:off x="5367925" y="1886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49" name="Shape 1449"/>
          <p:cNvSpPr txBox="1"/>
          <p:nvPr/>
        </p:nvSpPr>
        <p:spPr>
          <a:xfrm>
            <a:off x="5367925" y="3410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5367925" y="4934300"/>
            <a:ext cx="12153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51" name="Shape 1451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(1,R)← </a:t>
            </a:r>
            <a:r>
              <a:rPr lang="en-US">
                <a:solidFill>
                  <a:schemeClr val="dk2"/>
                </a:solidFill>
              </a:rPr>
              <a:t>0.1</a:t>
            </a:r>
            <a:r>
              <a:rPr lang="en-US"/>
              <a:t>(−0.04+0.0)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  <p:sp>
        <p:nvSpPr>
          <p:cNvPr id="1452" name="Shape 1452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Shape 1457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1</a:t>
            </a:r>
          </a:p>
        </p:txBody>
      </p:sp>
      <p:sp>
        <p:nvSpPr>
          <p:cNvPr id="1458" name="Shape 1458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59" name="Shape 1459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60" name="Shape 1460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1" name="Shape 1461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R: </a:t>
            </a:r>
            <a:r>
              <a:rPr lang="en-US" sz="2400" b="1">
                <a:solidFill>
                  <a:schemeClr val="dk2"/>
                </a:solidFill>
              </a:rPr>
              <a:t>-0.004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462" name="Shape 1462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63" name="Shape 1463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64" name="Shape 1464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65" name="Shape 1465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66" name="Shape 1466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67" name="Shape 1467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68" name="Shape 1468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69" name="Shape 1469"/>
          <p:cNvSpPr txBox="1"/>
          <p:nvPr/>
        </p:nvSpPr>
        <p:spPr>
          <a:xfrm>
            <a:off x="5181050" y="1886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71" name="Shape 1471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72" name="Shape 1472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3" name="Shape 1473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(1,R)← </a:t>
            </a:r>
            <a:r>
              <a:rPr lang="en-US">
                <a:solidFill>
                  <a:schemeClr val="dk2"/>
                </a:solidFill>
              </a:rPr>
              <a:t>−0.004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Shape 1478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2</a:t>
            </a:r>
          </a:p>
        </p:txBody>
      </p:sp>
      <p:sp>
        <p:nvSpPr>
          <p:cNvPr id="1479" name="Shape 1479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80" name="Shape 1480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81" name="Shape 1481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2" name="Shape 1482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483" name="Shape 1483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84" name="Shape 1484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85" name="Shape 1485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86" name="Shape 1486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</a:t>
            </a:r>
            <a:r>
              <a:rPr lang="en-US" sz="2400" b="1">
                <a:solidFill>
                  <a:schemeClr val="dk2"/>
                </a:solidFill>
              </a:rPr>
              <a:t>-0.004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487" name="Shape 1487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88" name="Shape 1488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89" name="Shape 1489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90" name="Shape 1490"/>
          <p:cNvSpPr txBox="1"/>
          <p:nvPr/>
        </p:nvSpPr>
        <p:spPr>
          <a:xfrm>
            <a:off x="5181050" y="1886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91" name="Shape 1491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92" name="Shape 1492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493" name="Shape 1493"/>
          <p:cNvSpPr/>
          <p:nvPr/>
        </p:nvSpPr>
        <p:spPr>
          <a:xfrm>
            <a:off x="3327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4" name="Shape 1494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2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)← (1−⍺)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2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</a:t>
            </a:r>
            <a:r>
              <a:rPr lang="en-US" i="1"/>
              <a:t> </a:t>
            </a:r>
            <a:r>
              <a:rPr lang="en-US"/>
              <a:t>+ ⍺(</a:t>
            </a:r>
            <a:r>
              <a:rPr lang="en-US" i="1"/>
              <a:t>R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2</a:t>
            </a:r>
            <a:r>
              <a:rPr lang="en-US"/>
              <a:t>)+𝛾 max</a:t>
            </a:r>
            <a:r>
              <a:rPr lang="en-US" i="1" baseline="-25000"/>
              <a:t>a</a:t>
            </a:r>
            <a:r>
              <a:rPr lang="en-US" baseline="-25000"/>
              <a:t>’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’))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3</a:t>
            </a:r>
          </a:p>
        </p:txBody>
      </p:sp>
      <p:sp>
        <p:nvSpPr>
          <p:cNvPr id="1500" name="Shape 1500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01" name="Shape 1501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02" name="Shape 1502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3" name="Shape 1503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504" name="Shape 1504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06" name="Shape 1506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</a:t>
            </a:r>
            <a:r>
              <a:rPr lang="en-US" sz="2400" b="1">
                <a:solidFill>
                  <a:schemeClr val="dk2"/>
                </a:solidFill>
              </a:rPr>
              <a:t>-0.004</a:t>
            </a:r>
          </a:p>
        </p:txBody>
      </p:sp>
      <p:sp>
        <p:nvSpPr>
          <p:cNvPr id="1507" name="Shape 1507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508" name="Shape 1508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09" name="Shape 1509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10" name="Shape 1510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11" name="Shape 1511"/>
          <p:cNvSpPr txBox="1"/>
          <p:nvPr/>
        </p:nvSpPr>
        <p:spPr>
          <a:xfrm>
            <a:off x="5181050" y="1886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12" name="Shape 1512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14" name="Shape 1514"/>
          <p:cNvSpPr/>
          <p:nvPr/>
        </p:nvSpPr>
        <p:spPr>
          <a:xfrm>
            <a:off x="4851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5" name="Shape 1515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)← (1−⍺)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</a:t>
            </a:r>
            <a:r>
              <a:rPr lang="en-US" i="1"/>
              <a:t> </a:t>
            </a:r>
            <a:r>
              <a:rPr lang="en-US"/>
              <a:t>+ ⍺(</a:t>
            </a:r>
            <a:r>
              <a:rPr lang="en-US" i="1"/>
              <a:t>R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3</a:t>
            </a:r>
            <a:r>
              <a:rPr lang="en-US"/>
              <a:t>)+𝛾 max</a:t>
            </a:r>
            <a:r>
              <a:rPr lang="en-US" i="1" baseline="-25000"/>
              <a:t>a</a:t>
            </a:r>
            <a:r>
              <a:rPr lang="en-US" baseline="-25000"/>
              <a:t>’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4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’))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67" y="2993063"/>
            <a:ext cx="8520600" cy="763500"/>
          </a:xfrm>
          <a:noFill/>
        </p:spPr>
        <p:txBody>
          <a:bodyPr/>
          <a:lstStyle/>
          <a:p>
            <a:r>
              <a:rPr lang="en-US" dirty="0"/>
              <a:t>Pole Demo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5425" y="5929691"/>
            <a:ext cx="8712642" cy="83407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http://www.cs.cornell.edu/selman/demos/pole/pole.html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polePi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24" y="1534044"/>
            <a:ext cx="4690375" cy="4206356"/>
          </a:xfrm>
          <a:prstGeom prst="rect">
            <a:avLst/>
          </a:prstGeom>
        </p:spPr>
      </p:pic>
      <p:sp>
        <p:nvSpPr>
          <p:cNvPr id="5" name="Shape 1250"/>
          <p:cNvSpPr txBox="1">
            <a:spLocks/>
          </p:cNvSpPr>
          <p:nvPr/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SzPct val="25000"/>
              <a:buFont typeface="Arial Black"/>
              <a:buNone/>
            </a:pPr>
            <a:r>
              <a:rPr lang="en-US" sz="3000"/>
              <a:t>Reinforcement Learning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16630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4</a:t>
            </a:r>
          </a:p>
        </p:txBody>
      </p:sp>
      <p:sp>
        <p:nvSpPr>
          <p:cNvPr id="1521" name="Shape 1521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2" name="Shape 1522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23" name="Shape 1523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4" name="Shape 1524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525" name="Shape 1525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26" name="Shape 1526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27" name="Shape 1527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</p:txBody>
      </p:sp>
      <p:sp>
        <p:nvSpPr>
          <p:cNvPr id="1528" name="Shape 1528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529" name="Shape 1529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30" name="Shape 1530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31" name="Shape 1531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32" name="Shape 1532"/>
          <p:cNvSpPr txBox="1"/>
          <p:nvPr/>
        </p:nvSpPr>
        <p:spPr>
          <a:xfrm>
            <a:off x="5181050" y="2445312"/>
            <a:ext cx="1590900" cy="98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+1</a:t>
            </a:r>
          </a:p>
        </p:txBody>
      </p:sp>
      <p:sp>
        <p:nvSpPr>
          <p:cNvPr id="1533" name="Shape 1533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34" name="Shape 1534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35" name="Shape 1535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4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)← (1−⍺)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4</a:t>
            </a:r>
            <a:r>
              <a:rPr lang="en-US"/>
              <a:t>,</a:t>
            </a:r>
            <a:r>
              <a:rPr lang="en-US">
                <a:solidFill>
                  <a:schemeClr val="dk2"/>
                </a:solidFill>
              </a:rPr>
              <a:t>R</a:t>
            </a:r>
            <a:r>
              <a:rPr lang="en-US"/>
              <a:t>)</a:t>
            </a:r>
            <a:r>
              <a:rPr lang="en-US" i="1"/>
              <a:t> </a:t>
            </a:r>
            <a:r>
              <a:rPr lang="en-US"/>
              <a:t>+ ⍺(</a:t>
            </a:r>
            <a:r>
              <a:rPr lang="en-US" i="1"/>
              <a:t>R</a:t>
            </a:r>
            <a:r>
              <a:rPr lang="en-US"/>
              <a:t>(</a:t>
            </a:r>
            <a:r>
              <a:rPr lang="en-US">
                <a:solidFill>
                  <a:schemeClr val="dk2"/>
                </a:solidFill>
              </a:rPr>
              <a:t>4</a:t>
            </a:r>
            <a:r>
              <a:rPr lang="en-US"/>
              <a:t>))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hape 1540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5</a:t>
            </a:r>
          </a:p>
        </p:txBody>
      </p:sp>
      <p:sp>
        <p:nvSpPr>
          <p:cNvPr id="1541" name="Shape 1541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42" name="Shape 1542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43" name="Shape 1543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4" name="Shape 1544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545" name="Shape 1545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46" name="Shape 1546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47" name="Shape 1547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</p:txBody>
      </p:sp>
      <p:sp>
        <p:nvSpPr>
          <p:cNvPr id="1548" name="Shape 1548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</p:txBody>
      </p:sp>
      <p:sp>
        <p:nvSpPr>
          <p:cNvPr id="1549" name="Shape 1549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50" name="Shape 1550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51" name="Shape 1551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52" name="Shape 1552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53" name="Shape 1553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54" name="Shape 1554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5" name="Shape 1555"/>
          <p:cNvSpPr txBox="1"/>
          <p:nvPr/>
        </p:nvSpPr>
        <p:spPr>
          <a:xfrm>
            <a:off x="5181050" y="2445312"/>
            <a:ext cx="1590900" cy="98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+1</a:t>
            </a:r>
          </a:p>
        </p:txBody>
      </p:sp>
      <p:sp>
        <p:nvSpPr>
          <p:cNvPr id="1556" name="Shape 1556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(1,R)← (1−⍺)</a:t>
            </a:r>
            <a:r>
              <a:rPr lang="en-US" i="1"/>
              <a:t>Q</a:t>
            </a:r>
            <a:r>
              <a:rPr lang="en-US"/>
              <a:t>(1,R)</a:t>
            </a:r>
            <a:r>
              <a:rPr lang="en-US" i="1"/>
              <a:t> </a:t>
            </a:r>
            <a:r>
              <a:rPr lang="en-US"/>
              <a:t>+ ⍺(</a:t>
            </a:r>
            <a:r>
              <a:rPr lang="en-US" i="1"/>
              <a:t>R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)+𝛾 max</a:t>
            </a:r>
            <a:r>
              <a:rPr lang="en-US" i="1" baseline="-25000"/>
              <a:t>a</a:t>
            </a:r>
            <a:r>
              <a:rPr lang="en-US" baseline="-25000"/>
              <a:t>’</a:t>
            </a:r>
            <a:r>
              <a:rPr lang="en-US" i="1"/>
              <a:t>Q</a:t>
            </a:r>
            <a:r>
              <a:rPr lang="en-US"/>
              <a:t>(2,</a:t>
            </a:r>
            <a:r>
              <a:rPr lang="en-US" i="1"/>
              <a:t>a</a:t>
            </a:r>
            <a:r>
              <a:rPr lang="en-US"/>
              <a:t>’))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Shape 1561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5</a:t>
            </a:r>
          </a:p>
        </p:txBody>
      </p: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63" name="Shape 1563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64" name="Shape 1564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5" name="Shape 1565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566" name="Shape 1566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67" name="Shape 1567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68" name="Shape 1568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</p:txBody>
      </p:sp>
      <p:sp>
        <p:nvSpPr>
          <p:cNvPr id="1569" name="Shape 1569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</p:txBody>
      </p:sp>
      <p:sp>
        <p:nvSpPr>
          <p:cNvPr id="1570" name="Shape 1570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71" name="Shape 1571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72" name="Shape 1572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73" name="Shape 1573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74" name="Shape 1574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75" name="Shape 1575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6" name="Shape 1576"/>
          <p:cNvSpPr txBox="1"/>
          <p:nvPr/>
        </p:nvSpPr>
        <p:spPr>
          <a:xfrm>
            <a:off x="5181050" y="2445312"/>
            <a:ext cx="1590900" cy="98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+1</a:t>
            </a:r>
          </a:p>
        </p:txBody>
      </p:sp>
      <p:sp>
        <p:nvSpPr>
          <p:cNvPr id="1577" name="Shape 1577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(1,R)← (1−⍺)</a:t>
            </a:r>
            <a:r>
              <a:rPr lang="en-US" i="1"/>
              <a:t>Q</a:t>
            </a:r>
            <a:r>
              <a:rPr lang="en-US"/>
              <a:t>(1,R)</a:t>
            </a:r>
            <a:r>
              <a:rPr lang="en-US" i="1"/>
              <a:t> </a:t>
            </a:r>
            <a:r>
              <a:rPr lang="en-US"/>
              <a:t>+ ⍺(</a:t>
            </a:r>
            <a:r>
              <a:rPr lang="en-US" i="1"/>
              <a:t>R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)+𝛾 </a:t>
            </a:r>
            <a:r>
              <a:rPr lang="en-US">
                <a:solidFill>
                  <a:schemeClr val="dk2"/>
                </a:solidFill>
              </a:rPr>
              <a:t>0.0</a:t>
            </a:r>
            <a:r>
              <a:rPr lang="en-US"/>
              <a:t>)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Shape 1582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Step 5</a:t>
            </a:r>
          </a:p>
        </p:txBody>
      </p:sp>
      <p:sp>
        <p:nvSpPr>
          <p:cNvPr id="1583" name="Shape 1583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84" name="Shape 1584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85" name="Shape 1585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6" name="Shape 1586"/>
          <p:cNvSpPr txBox="1"/>
          <p:nvPr/>
        </p:nvSpPr>
        <p:spPr>
          <a:xfrm>
            <a:off x="5154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000" b="1">
                <a:solidFill>
                  <a:schemeClr val="dk1"/>
                </a:solidFill>
              </a:rPr>
              <a:t>R: </a:t>
            </a:r>
            <a:r>
              <a:rPr lang="en-US" sz="2000" b="1">
                <a:solidFill>
                  <a:schemeClr val="dk2"/>
                </a:solidFill>
              </a:rPr>
              <a:t>-0.0076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587" name="Shape 1587"/>
          <p:cNvSpPr txBox="1"/>
          <p:nvPr/>
        </p:nvSpPr>
        <p:spPr>
          <a:xfrm>
            <a:off x="5154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88" name="Shape 1588"/>
          <p:cNvSpPr txBox="1"/>
          <p:nvPr/>
        </p:nvSpPr>
        <p:spPr>
          <a:xfrm>
            <a:off x="5154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89" name="Shape 1589"/>
          <p:cNvSpPr txBox="1"/>
          <p:nvPr/>
        </p:nvSpPr>
        <p:spPr>
          <a:xfrm>
            <a:off x="36258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</p:txBody>
      </p:sp>
      <p:sp>
        <p:nvSpPr>
          <p:cNvPr id="1590" name="Shape 1590"/>
          <p:cNvSpPr txBox="1"/>
          <p:nvPr/>
        </p:nvSpPr>
        <p:spPr>
          <a:xfrm>
            <a:off x="2070650" y="1886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-0.004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2070650" y="4934300"/>
            <a:ext cx="15204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3625850" y="4934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93" name="Shape 1593"/>
          <p:cNvSpPr txBox="1"/>
          <p:nvPr/>
        </p:nvSpPr>
        <p:spPr>
          <a:xfrm>
            <a:off x="3660325" y="3410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94" name="Shape 1594"/>
          <p:cNvSpPr txBox="1"/>
          <p:nvPr/>
        </p:nvSpPr>
        <p:spPr>
          <a:xfrm>
            <a:off x="5215525" y="3410300"/>
            <a:ext cx="15909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95" name="Shape 1595"/>
          <p:cNvSpPr txBox="1"/>
          <p:nvPr/>
        </p:nvSpPr>
        <p:spPr>
          <a:xfrm>
            <a:off x="5215525" y="4934300"/>
            <a:ext cx="1555200" cy="15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U: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D: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L: 0.0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R: 0.0</a:t>
            </a:r>
          </a:p>
        </p:txBody>
      </p:sp>
      <p:sp>
        <p:nvSpPr>
          <p:cNvPr id="1596" name="Shape 1596"/>
          <p:cNvSpPr/>
          <p:nvPr/>
        </p:nvSpPr>
        <p:spPr>
          <a:xfrm>
            <a:off x="1803825" y="2462975"/>
            <a:ext cx="723300" cy="50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7" name="Shape 1597"/>
          <p:cNvSpPr txBox="1"/>
          <p:nvPr/>
        </p:nvSpPr>
        <p:spPr>
          <a:xfrm>
            <a:off x="5181050" y="2445312"/>
            <a:ext cx="1590900" cy="98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</a:rPr>
              <a:t>+1</a:t>
            </a:r>
          </a:p>
        </p:txBody>
      </p:sp>
      <p:sp>
        <p:nvSpPr>
          <p:cNvPr id="1598" name="Shape 1598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None/>
            </a:pPr>
            <a:r>
              <a:rPr lang="en-US" i="1"/>
              <a:t>Q</a:t>
            </a:r>
            <a:r>
              <a:rPr lang="en-US"/>
              <a:t>(1,R)← −0.0076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Shape 1654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 dirty="0"/>
              <a:t>Q Learning </a:t>
            </a:r>
          </a:p>
        </p:txBody>
      </p:sp>
      <p:sp>
        <p:nvSpPr>
          <p:cNvPr id="1655" name="Shape 1655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Shape 1656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/>
              <a:t>Converge to correct values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Assuming agent tries all actions, in all states, many times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Otherwise, there won’t be enough experience to learn </a:t>
            </a:r>
            <a:r>
              <a:rPr lang="en-US" i="1"/>
              <a:t>Q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And if ⍺ decays over time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Similar to simulated annealing</a:t>
            </a:r>
          </a:p>
          <a:p>
            <a:pPr lvl="0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n-US"/>
              <a:t>Avoids the complexity of solving an MDP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MDP requires solving for the optimal policy before starting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An RL agent can start right away and then learn as it goes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Although this might be wasteful if you already know </a:t>
            </a:r>
            <a:r>
              <a:rPr lang="en-US" i="1"/>
              <a:t>P</a:t>
            </a:r>
            <a:r>
              <a:rPr lang="en-US"/>
              <a:t> and </a:t>
            </a:r>
            <a:r>
              <a:rPr lang="en-US" i="1"/>
              <a:t>R</a:t>
            </a:r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85011" y="655876"/>
            <a:ext cx="6761747" cy="1851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endParaRPr lang="en-US" sz="2000" b="1" dirty="0">
              <a:latin typeface="+mn-lt"/>
            </a:endParaRPr>
          </a:p>
          <a:p>
            <a:pPr marL="457200" lvl="1">
              <a:spcBef>
                <a:spcPts val="1080"/>
              </a:spcBef>
              <a:buClr>
                <a:schemeClr val="dk2"/>
              </a:buClr>
              <a:buSzPct val="100000"/>
            </a:pPr>
            <a:r>
              <a:rPr lang="en-US" sz="2800" i="1" dirty="0"/>
              <a:t>Q</a:t>
            </a:r>
            <a:r>
              <a:rPr lang="en-US" sz="2800" dirty="0"/>
              <a:t>(</a:t>
            </a:r>
            <a:r>
              <a:rPr lang="en-US" sz="2800" i="1" dirty="0" err="1"/>
              <a:t>s</a:t>
            </a:r>
            <a:r>
              <a:rPr lang="en-US" sz="2800" dirty="0" err="1"/>
              <a:t>,</a:t>
            </a:r>
            <a:r>
              <a:rPr lang="en-US" sz="2800" i="1" dirty="0" err="1"/>
              <a:t>a</a:t>
            </a:r>
            <a:r>
              <a:rPr lang="en-US" sz="2800" dirty="0"/>
              <a:t>)← </a:t>
            </a:r>
            <a:r>
              <a:rPr lang="en-US" sz="2800" dirty="0">
                <a:solidFill>
                  <a:srgbClr val="FF0000"/>
                </a:solidFill>
              </a:rPr>
              <a:t>(1-⍺)</a:t>
            </a:r>
            <a:r>
              <a:rPr lang="en-US" sz="2800" i="1" dirty="0">
                <a:solidFill>
                  <a:srgbClr val="FF0000"/>
                </a:solidFill>
              </a:rPr>
              <a:t>Q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i="1" dirty="0" err="1">
                <a:solidFill>
                  <a:srgbClr val="FF0000"/>
                </a:solidFill>
              </a:rPr>
              <a:t>s</a:t>
            </a:r>
            <a:r>
              <a:rPr lang="en-US" sz="2800" dirty="0" err="1">
                <a:solidFill>
                  <a:srgbClr val="FF0000"/>
                </a:solidFill>
              </a:rPr>
              <a:t>,</a:t>
            </a:r>
            <a:r>
              <a:rPr lang="en-US" sz="2800" i="1" dirty="0" err="1">
                <a:solidFill>
                  <a:srgbClr val="FF0000"/>
                </a:solidFill>
              </a:rPr>
              <a:t>a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+ ⍺(</a:t>
            </a:r>
            <a:r>
              <a:rPr lang="en-US" sz="2800" i="1" dirty="0">
                <a:solidFill>
                  <a:srgbClr val="FF0000"/>
                </a:solidFill>
              </a:rPr>
              <a:t>R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i="1" dirty="0">
                <a:solidFill>
                  <a:srgbClr val="FF0000"/>
                </a:solidFill>
              </a:rPr>
              <a:t>s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</a:p>
          <a:p>
            <a:pPr marL="457200" lvl="1">
              <a:spcBef>
                <a:spcPts val="1080"/>
              </a:spcBef>
              <a:buClr>
                <a:schemeClr val="dk2"/>
              </a:buClr>
              <a:buSzPct val="100000"/>
            </a:pPr>
            <a:r>
              <a:rPr lang="en-US" sz="2800" dirty="0">
                <a:solidFill>
                  <a:srgbClr val="FF0000"/>
                </a:solidFill>
              </a:rPr>
              <a:t>+ 𝛾 </a:t>
            </a:r>
            <a:r>
              <a:rPr lang="en-US" sz="2800" dirty="0" err="1">
                <a:solidFill>
                  <a:srgbClr val="FF0000"/>
                </a:solidFill>
              </a:rPr>
              <a:t>max</a:t>
            </a:r>
            <a:r>
              <a:rPr lang="en-US" sz="2800" i="1" baseline="-25000" dirty="0" err="1">
                <a:solidFill>
                  <a:srgbClr val="FF0000"/>
                </a:solidFill>
              </a:rPr>
              <a:t>a</a:t>
            </a:r>
            <a:r>
              <a:rPr lang="en-US" sz="2800" baseline="-25000" dirty="0" err="1">
                <a:solidFill>
                  <a:srgbClr val="FF0000"/>
                </a:solidFill>
              </a:rPr>
              <a:t>’</a:t>
            </a:r>
            <a:r>
              <a:rPr lang="en-US" sz="2800" i="1" dirty="0" err="1">
                <a:solidFill>
                  <a:srgbClr val="FF0000"/>
                </a:solidFill>
              </a:rPr>
              <a:t>Q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US" sz="2800" i="1" dirty="0" err="1">
                <a:solidFill>
                  <a:srgbClr val="FF0000"/>
                </a:solidFill>
              </a:rPr>
              <a:t>s’</a:t>
            </a:r>
            <a:r>
              <a:rPr lang="en-US" sz="2800" dirty="0" err="1">
                <a:solidFill>
                  <a:srgbClr val="FF0000"/>
                </a:solidFill>
              </a:rPr>
              <a:t>,</a:t>
            </a:r>
            <a:r>
              <a:rPr lang="en-US" sz="2800" i="1" dirty="0" err="1">
                <a:solidFill>
                  <a:srgbClr val="FF0000"/>
                </a:solidFill>
              </a:rPr>
              <a:t>a</a:t>
            </a:r>
            <a:r>
              <a:rPr lang="en-US" sz="2800" dirty="0">
                <a:solidFill>
                  <a:srgbClr val="FF0000"/>
                </a:solidFill>
              </a:rPr>
              <a:t>’))</a:t>
            </a:r>
          </a:p>
          <a:p>
            <a:endParaRPr lang="en-US" sz="20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390" y="-200518"/>
            <a:ext cx="7772400" cy="1143000"/>
          </a:xfrm>
        </p:spPr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CDE31AB-598E-8442-AB54-6D4D86C0F60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7032" b="45646"/>
          <a:stretch/>
        </p:blipFill>
        <p:spPr>
          <a:xfrm>
            <a:off x="4753522" y="201310"/>
            <a:ext cx="3448434" cy="28335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9766" y="3240212"/>
            <a:ext cx="3703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α=.5 </a:t>
            </a:r>
            <a:r>
              <a:rPr lang="en-US" sz="1800" dirty="0" err="1">
                <a:latin typeface="+mn-lt"/>
              </a:rPr>
              <a:t>γ</a:t>
            </a:r>
            <a:r>
              <a:rPr lang="en-US" sz="1800" dirty="0">
                <a:latin typeface="+mn-lt"/>
              </a:rPr>
              <a:t> = .5 R=0</a:t>
            </a:r>
          </a:p>
          <a:p>
            <a:r>
              <a:rPr lang="en-US" sz="1800" dirty="0">
                <a:latin typeface="+mn-lt"/>
              </a:rPr>
              <a:t>After E1</a:t>
            </a:r>
          </a:p>
          <a:p>
            <a:r>
              <a:rPr lang="en-US" sz="1800" b="1" dirty="0">
                <a:solidFill>
                  <a:srgbClr val="FF0000"/>
                </a:solidFill>
                <a:latin typeface="+mn-lt"/>
              </a:rPr>
              <a:t>Q((2,3),R) = 0 </a:t>
            </a:r>
            <a:r>
              <a:rPr lang="en-US" sz="1800" dirty="0">
                <a:solidFill>
                  <a:srgbClr val="008000"/>
                </a:solidFill>
                <a:latin typeface="+mn-lt"/>
              </a:rPr>
              <a:t>Q((3,3),R) = 0</a:t>
            </a:r>
          </a:p>
          <a:p>
            <a:r>
              <a:rPr lang="en-US" sz="1800" dirty="0">
                <a:latin typeface="+mn-lt"/>
              </a:rPr>
              <a:t>After E2</a:t>
            </a:r>
          </a:p>
          <a:p>
            <a:r>
              <a:rPr lang="en-US" sz="1800" b="1" dirty="0">
                <a:solidFill>
                  <a:srgbClr val="FF0000"/>
                </a:solidFill>
                <a:latin typeface="+mn-lt"/>
              </a:rPr>
              <a:t>Q((2,3),R) = 0 </a:t>
            </a:r>
            <a:r>
              <a:rPr lang="en-US" sz="1800" dirty="0">
                <a:solidFill>
                  <a:srgbClr val="008000"/>
                </a:solidFill>
                <a:latin typeface="+mn-lt"/>
              </a:rPr>
              <a:t>Q((3,3),R) = 25</a:t>
            </a:r>
          </a:p>
          <a:p>
            <a:r>
              <a:rPr lang="en-US" sz="1800" dirty="0">
                <a:latin typeface="+mn-lt"/>
              </a:rPr>
              <a:t>After E3</a:t>
            </a:r>
          </a:p>
          <a:p>
            <a:r>
              <a:rPr lang="en-US" sz="1800" b="1" dirty="0">
                <a:solidFill>
                  <a:srgbClr val="FF0000"/>
                </a:solidFill>
                <a:latin typeface="+mn-lt"/>
              </a:rPr>
              <a:t>Q((2,3),R) =6.25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+mn-lt"/>
              </a:rPr>
              <a:t>Q((3,3),R) = 12.5</a:t>
            </a:r>
          </a:p>
          <a:p>
            <a:endParaRPr lang="en-US" dirty="0">
              <a:solidFill>
                <a:srgbClr val="B7E77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8768" y="2335727"/>
            <a:ext cx="1649546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Example 1</a:t>
            </a:r>
          </a:p>
          <a:p>
            <a:endParaRPr lang="en-US" dirty="0"/>
          </a:p>
          <a:p>
            <a:r>
              <a:rPr lang="en-US" sz="1800" dirty="0">
                <a:latin typeface="+mn-lt"/>
              </a:rPr>
              <a:t>(1,1) up 0</a:t>
            </a:r>
          </a:p>
          <a:p>
            <a:r>
              <a:rPr lang="en-US" sz="1800" dirty="0">
                <a:latin typeface="+mn-lt"/>
              </a:rPr>
              <a:t>(1,2) up 0</a:t>
            </a:r>
          </a:p>
          <a:p>
            <a:r>
              <a:rPr lang="en-US" sz="1800" dirty="0">
                <a:latin typeface="+mn-lt"/>
              </a:rPr>
              <a:t>(1,3) right 0</a:t>
            </a:r>
          </a:p>
          <a:p>
            <a:r>
              <a:rPr lang="en-US" sz="1800" dirty="0">
                <a:latin typeface="+mn-lt"/>
              </a:rPr>
              <a:t>(2,3) right 0</a:t>
            </a:r>
          </a:p>
          <a:p>
            <a:r>
              <a:rPr lang="en-US" sz="1800" dirty="0">
                <a:latin typeface="+mn-lt"/>
              </a:rPr>
              <a:t>(3,3) right 0</a:t>
            </a:r>
          </a:p>
          <a:p>
            <a:r>
              <a:rPr lang="en-US" sz="1800" dirty="0">
                <a:latin typeface="+mn-lt"/>
              </a:rPr>
              <a:t>(4,3) exit 100</a:t>
            </a:r>
          </a:p>
          <a:p>
            <a:r>
              <a:rPr lang="en-US" sz="1800" dirty="0">
                <a:latin typeface="+mn-lt"/>
              </a:rPr>
              <a:t>(done)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7400" y="2345094"/>
            <a:ext cx="1649546" cy="320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Example 2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(1,1) up 0</a:t>
            </a:r>
          </a:p>
          <a:p>
            <a:r>
              <a:rPr lang="en-US" sz="1800" dirty="0">
                <a:latin typeface="+mn-lt"/>
              </a:rPr>
              <a:t>(1,2) up 0</a:t>
            </a:r>
          </a:p>
          <a:p>
            <a:r>
              <a:rPr lang="en-US" sz="1800" dirty="0">
                <a:latin typeface="+mn-lt"/>
              </a:rPr>
              <a:t>(1,3) right 0</a:t>
            </a:r>
          </a:p>
          <a:p>
            <a:r>
              <a:rPr lang="en-US" sz="1800" dirty="0">
                <a:latin typeface="+mn-lt"/>
              </a:rPr>
              <a:t>(2,3) right 0</a:t>
            </a:r>
          </a:p>
          <a:p>
            <a:r>
              <a:rPr lang="en-US" sz="1800" dirty="0">
                <a:latin typeface="+mn-lt"/>
              </a:rPr>
              <a:t>(3,3) right 0</a:t>
            </a:r>
          </a:p>
          <a:p>
            <a:r>
              <a:rPr lang="en-US" sz="1800" dirty="0">
                <a:latin typeface="+mn-lt"/>
              </a:rPr>
              <a:t>(4,3) exit 100</a:t>
            </a:r>
          </a:p>
          <a:p>
            <a:r>
              <a:rPr lang="en-US" sz="1800" dirty="0">
                <a:latin typeface="+mn-lt"/>
              </a:rPr>
              <a:t>(done)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46946" y="2345618"/>
            <a:ext cx="1649546" cy="352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Example 3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(1,1) up 0</a:t>
            </a:r>
          </a:p>
          <a:p>
            <a:r>
              <a:rPr lang="en-US" sz="1800" dirty="0">
                <a:latin typeface="+mn-lt"/>
              </a:rPr>
              <a:t>(1,2) up 0</a:t>
            </a:r>
          </a:p>
          <a:p>
            <a:r>
              <a:rPr lang="en-US" sz="1800" dirty="0">
                <a:latin typeface="+mn-lt"/>
              </a:rPr>
              <a:t>(1,3) right 0</a:t>
            </a:r>
          </a:p>
          <a:p>
            <a:r>
              <a:rPr lang="en-US" sz="1800" dirty="0">
                <a:latin typeface="+mn-lt"/>
              </a:rPr>
              <a:t>(2,3) right 0</a:t>
            </a:r>
          </a:p>
          <a:p>
            <a:r>
              <a:rPr lang="en-US" sz="1800" dirty="0">
                <a:latin typeface="+mn-lt"/>
              </a:rPr>
              <a:t>(3,3) right 0</a:t>
            </a:r>
          </a:p>
          <a:p>
            <a:r>
              <a:rPr lang="en-US" sz="1800" dirty="0">
                <a:latin typeface="+mn-lt"/>
              </a:rPr>
              <a:t>(3,2) up 0</a:t>
            </a:r>
          </a:p>
          <a:p>
            <a:r>
              <a:rPr lang="en-US" sz="1800" dirty="0">
                <a:latin typeface="+mn-lt"/>
              </a:rPr>
              <a:t>(4,2) exit -100</a:t>
            </a:r>
          </a:p>
          <a:p>
            <a:r>
              <a:rPr lang="en-US" sz="1800" dirty="0">
                <a:latin typeface="+mn-lt"/>
              </a:rPr>
              <a:t>(done)</a:t>
            </a: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656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walking demos</a:t>
            </a:r>
          </a:p>
        </p:txBody>
      </p:sp>
      <p:pic>
        <p:nvPicPr>
          <p:cNvPr id="4" name="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36" b="11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00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walking demos</a:t>
            </a:r>
          </a:p>
        </p:txBody>
      </p:sp>
      <p:pic>
        <p:nvPicPr>
          <p:cNvPr id="5" name="finished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1736" b="11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815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 dirty="0"/>
              <a:t>Reinforcement Learning</a:t>
            </a:r>
          </a:p>
        </p:txBody>
      </p:sp>
      <p:sp>
        <p:nvSpPr>
          <p:cNvPr id="1251" name="Shape 1251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52" name="Shape 1252"/>
          <p:cNvGraphicFramePr/>
          <p:nvPr/>
        </p:nvGraphicFramePr>
        <p:xfrm>
          <a:off x="498200" y="1902600"/>
          <a:ext cx="6273600" cy="4650525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1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53" name="Shape 1253"/>
          <p:cNvSpPr/>
          <p:nvPr/>
        </p:nvSpPr>
        <p:spPr>
          <a:xfrm>
            <a:off x="2070500" y="3459575"/>
            <a:ext cx="1555200" cy="15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54" name="Shape 1254" descr="R2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466" y="1930291"/>
            <a:ext cx="1057249" cy="14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Shape 1255" descr="C-3PO_droi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3702" y="1913375"/>
            <a:ext cx="805321" cy="15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Shape 1256" descr="lates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20324" y="3508075"/>
            <a:ext cx="1241500" cy="14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Transition Model</a:t>
            </a:r>
          </a:p>
        </p:txBody>
      </p:sp>
      <p:sp>
        <p:nvSpPr>
          <p:cNvPr id="1262" name="Shape 1262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Shape 1263"/>
          <p:cNvSpPr/>
          <p:nvPr/>
        </p:nvSpPr>
        <p:spPr>
          <a:xfrm>
            <a:off x="641525" y="2910650"/>
            <a:ext cx="1852200" cy="830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i="1"/>
              <a:t>X</a:t>
            </a:r>
            <a:r>
              <a:rPr lang="en-US" sz="1800" i="1" baseline="-25000"/>
              <a:t>t</a:t>
            </a:r>
            <a:r>
              <a:rPr lang="en-US" sz="1800" baseline="-25000"/>
              <a:t>-1</a:t>
            </a:r>
          </a:p>
        </p:txBody>
      </p:sp>
      <p:cxnSp>
        <p:nvCxnSpPr>
          <p:cNvPr id="1264" name="Shape 1264"/>
          <p:cNvCxnSpPr>
            <a:stCxn id="1263" idx="6"/>
            <a:endCxn id="1265" idx="2"/>
          </p:cNvCxnSpPr>
          <p:nvPr/>
        </p:nvCxnSpPr>
        <p:spPr>
          <a:xfrm>
            <a:off x="2493725" y="3325700"/>
            <a:ext cx="1284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65" name="Shape 1265"/>
          <p:cNvSpPr/>
          <p:nvPr/>
        </p:nvSpPr>
        <p:spPr>
          <a:xfrm>
            <a:off x="3777950" y="2910650"/>
            <a:ext cx="1852200" cy="830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i="1"/>
              <a:t>X</a:t>
            </a:r>
            <a:r>
              <a:rPr lang="en-US" sz="1800" i="1" baseline="-25000"/>
              <a:t>t</a:t>
            </a:r>
          </a:p>
        </p:txBody>
      </p:sp>
      <p:sp>
        <p:nvSpPr>
          <p:cNvPr id="1266" name="Shape 1266"/>
          <p:cNvSpPr/>
          <p:nvPr/>
        </p:nvSpPr>
        <p:spPr>
          <a:xfrm>
            <a:off x="2209775" y="1646975"/>
            <a:ext cx="1852200" cy="83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/>
              <a:t>Move</a:t>
            </a:r>
            <a:r>
              <a:rPr lang="en-US" sz="1800" i="1" baseline="-25000"/>
              <a:t>t</a:t>
            </a:r>
            <a:r>
              <a:rPr lang="en-US" sz="1800" baseline="-25000"/>
              <a:t>-1</a:t>
            </a:r>
          </a:p>
        </p:txBody>
      </p:sp>
      <p:cxnSp>
        <p:nvCxnSpPr>
          <p:cNvPr id="1267" name="Shape 1267"/>
          <p:cNvCxnSpPr>
            <a:stCxn id="1266" idx="2"/>
            <a:endCxn id="1265" idx="1"/>
          </p:cNvCxnSpPr>
          <p:nvPr/>
        </p:nvCxnSpPr>
        <p:spPr>
          <a:xfrm>
            <a:off x="3135875" y="2477075"/>
            <a:ext cx="913200" cy="555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graphicFrame>
        <p:nvGraphicFramePr>
          <p:cNvPr id="1268" name="Shape 1268"/>
          <p:cNvGraphicFramePr/>
          <p:nvPr/>
        </p:nvGraphicFramePr>
        <p:xfrm>
          <a:off x="1103450" y="3839612"/>
          <a:ext cx="5785975" cy="2838500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50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3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9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55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-US" i="1" baseline="-25000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US" baseline="-25000">
                          <a:solidFill>
                            <a:schemeClr val="dk1"/>
                          </a:solidFill>
                        </a:rPr>
                        <a:t>-1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i="1"/>
                        <a:t>M</a:t>
                      </a:r>
                      <a:r>
                        <a:rPr lang="en-US" i="1" baseline="-25000"/>
                        <a:t>t</a:t>
                      </a:r>
                      <a:r>
                        <a:rPr lang="en-US" baseline="-25000"/>
                        <a:t>-1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i="1"/>
                        <a:t>P</a:t>
                      </a:r>
                      <a:r>
                        <a:rPr lang="en-US"/>
                        <a:t>(</a:t>
                      </a:r>
                      <a:r>
                        <a:rPr lang="en-US" i="1"/>
                        <a:t>X</a:t>
                      </a:r>
                      <a:r>
                        <a:rPr lang="en-US" i="1" baseline="-25000"/>
                        <a:t>t</a:t>
                      </a:r>
                      <a:r>
                        <a:rPr lang="en-US"/>
                        <a:t>=1)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i="1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-US" i="1" baseline="-25000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=2)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i="1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-US" i="1" baseline="-25000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=3)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i="1"/>
                        <a:t>P</a:t>
                      </a:r>
                      <a:r>
                        <a:rPr lang="en-US"/>
                        <a:t>(</a:t>
                      </a:r>
                      <a:r>
                        <a:rPr lang="en-US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-US" i="1" baseline="-25000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=</a:t>
                      </a:r>
                      <a:r>
                        <a:rPr lang="en-US"/>
                        <a:t>4)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i="1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i="1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-US" i="1" baseline="-25000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=5)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5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U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0.9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5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0.1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5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L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0.9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5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R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0.1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5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U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0.1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5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...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69" name="Shape 1269"/>
          <p:cNvSpPr/>
          <p:nvPr/>
        </p:nvSpPr>
        <p:spPr>
          <a:xfrm>
            <a:off x="6562550" y="2541050"/>
            <a:ext cx="1530600" cy="1569300"/>
          </a:xfrm>
          <a:prstGeom prst="diamond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/>
              <a:t>Utility</a:t>
            </a:r>
          </a:p>
        </p:txBody>
      </p:sp>
      <p:cxnSp>
        <p:nvCxnSpPr>
          <p:cNvPr id="1270" name="Shape 1270"/>
          <p:cNvCxnSpPr>
            <a:stCxn id="1271" idx="6"/>
            <a:endCxn id="1269" idx="1"/>
          </p:cNvCxnSpPr>
          <p:nvPr/>
        </p:nvCxnSpPr>
        <p:spPr>
          <a:xfrm>
            <a:off x="5630150" y="3325700"/>
            <a:ext cx="932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Utility Model</a:t>
            </a:r>
          </a:p>
        </p:txBody>
      </p:sp>
      <p:sp>
        <p:nvSpPr>
          <p:cNvPr id="1277" name="Shape 1277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Shape 1278"/>
          <p:cNvSpPr/>
          <p:nvPr/>
        </p:nvSpPr>
        <p:spPr>
          <a:xfrm>
            <a:off x="641525" y="2910650"/>
            <a:ext cx="1852200" cy="830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i="1"/>
              <a:t>X</a:t>
            </a:r>
            <a:r>
              <a:rPr lang="en-US" sz="1800" i="1" baseline="-25000"/>
              <a:t>t</a:t>
            </a:r>
            <a:r>
              <a:rPr lang="en-US" sz="1800" baseline="-25000"/>
              <a:t>-1</a:t>
            </a:r>
          </a:p>
        </p:txBody>
      </p:sp>
      <p:cxnSp>
        <p:nvCxnSpPr>
          <p:cNvPr id="1279" name="Shape 1279"/>
          <p:cNvCxnSpPr>
            <a:stCxn id="1278" idx="6"/>
            <a:endCxn id="1280" idx="2"/>
          </p:cNvCxnSpPr>
          <p:nvPr/>
        </p:nvCxnSpPr>
        <p:spPr>
          <a:xfrm>
            <a:off x="2493725" y="3325700"/>
            <a:ext cx="1284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80" name="Shape 1280"/>
          <p:cNvSpPr/>
          <p:nvPr/>
        </p:nvSpPr>
        <p:spPr>
          <a:xfrm>
            <a:off x="3777950" y="2910650"/>
            <a:ext cx="1852200" cy="830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i="1"/>
              <a:t>X</a:t>
            </a:r>
            <a:r>
              <a:rPr lang="en-US" sz="1800" i="1" baseline="-25000"/>
              <a:t>t</a:t>
            </a:r>
          </a:p>
        </p:txBody>
      </p:sp>
      <p:sp>
        <p:nvSpPr>
          <p:cNvPr id="1281" name="Shape 1281"/>
          <p:cNvSpPr/>
          <p:nvPr/>
        </p:nvSpPr>
        <p:spPr>
          <a:xfrm>
            <a:off x="2209775" y="1646975"/>
            <a:ext cx="1852200" cy="830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/>
              <a:t>Move</a:t>
            </a:r>
            <a:r>
              <a:rPr lang="en-US" sz="1800" i="1" baseline="-25000"/>
              <a:t>t</a:t>
            </a:r>
            <a:r>
              <a:rPr lang="en-US" sz="1800" baseline="-25000"/>
              <a:t>-1</a:t>
            </a:r>
          </a:p>
        </p:txBody>
      </p:sp>
      <p:cxnSp>
        <p:nvCxnSpPr>
          <p:cNvPr id="1282" name="Shape 1282"/>
          <p:cNvCxnSpPr>
            <a:stCxn id="1281" idx="2"/>
            <a:endCxn id="1280" idx="1"/>
          </p:cNvCxnSpPr>
          <p:nvPr/>
        </p:nvCxnSpPr>
        <p:spPr>
          <a:xfrm>
            <a:off x="3135875" y="2477075"/>
            <a:ext cx="913200" cy="555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  <p:graphicFrame>
        <p:nvGraphicFramePr>
          <p:cNvPr id="1283" name="Shape 1283"/>
          <p:cNvGraphicFramePr/>
          <p:nvPr/>
        </p:nvGraphicFramePr>
        <p:xfrm>
          <a:off x="5298275" y="1069675"/>
          <a:ext cx="1802250" cy="1622000"/>
        </p:xfrm>
        <a:graphic>
          <a:graphicData uri="http://schemas.openxmlformats.org/drawingml/2006/table">
            <a:tbl>
              <a:tblPr>
                <a:noFill/>
                <a:tableStyleId>{16B86D3E-695C-47EE-8E97-E4EC02F03045}</a:tableStyleId>
              </a:tblPr>
              <a:tblGrid>
                <a:gridCol w="90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5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i="1"/>
                        <a:t>X</a:t>
                      </a:r>
                      <a:r>
                        <a:rPr lang="en-US" i="1" baseline="-25000"/>
                        <a:t>t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Utility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5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4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+1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5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7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-1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5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Else</a:t>
                      </a:r>
                    </a:p>
                  </a:txBody>
                  <a:tcPr marL="91425" marR="91425" marT="91425" marB="91425"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-0.04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84" name="Shape 1284"/>
          <p:cNvSpPr/>
          <p:nvPr/>
        </p:nvSpPr>
        <p:spPr>
          <a:xfrm>
            <a:off x="6562550" y="2541050"/>
            <a:ext cx="1530600" cy="1569300"/>
          </a:xfrm>
          <a:prstGeom prst="diamond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/>
              <a:t>Utility</a:t>
            </a:r>
          </a:p>
        </p:txBody>
      </p:sp>
      <p:cxnSp>
        <p:nvCxnSpPr>
          <p:cNvPr id="1285" name="Shape 1285"/>
          <p:cNvCxnSpPr>
            <a:stCxn id="1280" idx="6"/>
            <a:endCxn id="1284" idx="1"/>
          </p:cNvCxnSpPr>
          <p:nvPr/>
        </p:nvCxnSpPr>
        <p:spPr>
          <a:xfrm>
            <a:off x="5630150" y="3325700"/>
            <a:ext cx="932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Reinforcement Learning</a:t>
            </a:r>
          </a:p>
        </p:txBody>
      </p:sp>
      <p:sp>
        <p:nvSpPr>
          <p:cNvPr id="1291" name="Shape 1291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Shape 1292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n-US"/>
              <a:t>Utility function is unknown at the beginning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When agent visits each state, it receives a reward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Possibly negative</a:t>
            </a:r>
          </a:p>
          <a:p>
            <a:pPr marL="0" lvl="0" indent="0" rtl="0">
              <a:spcBef>
                <a:spcPts val="1080"/>
              </a:spcBef>
              <a:buNone/>
            </a:pPr>
            <a:r>
              <a:rPr lang="en-US"/>
              <a:t>What function should it learn?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i="1"/>
              <a:t>R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): Utility-based agent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If it already knows the transition model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Then use MDP algorithm to solve for MEU actions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i="1"/>
              <a:t>U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): Q-learning agent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If it doesn’t already know the transition model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Then pick action that has highest </a:t>
            </a:r>
            <a:r>
              <a:rPr lang="en-US" i="1"/>
              <a:t>U</a:t>
            </a:r>
            <a:r>
              <a:rPr lang="en-US"/>
              <a:t> in current state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𝜋</a:t>
            </a:r>
            <a:r>
              <a:rPr lang="en-US" baseline="30000"/>
              <a:t>*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): reflex agent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Learn a policy directly, then pick the action that the policy says</a:t>
            </a:r>
          </a:p>
          <a:p>
            <a:pPr lvl="0" rtl="0">
              <a:spcBef>
                <a:spcPts val="1080"/>
              </a:spcBef>
              <a:buNone/>
            </a:pPr>
            <a:endParaRPr/>
          </a:p>
          <a:p>
            <a:pPr lvl="0" rtl="0">
              <a:spcBef>
                <a:spcPts val="1080"/>
              </a:spcBef>
              <a:buNone/>
            </a:pPr>
            <a:endParaRPr/>
          </a:p>
          <a:p>
            <a:pPr lvl="0" rtl="0">
              <a:spcBef>
                <a:spcPts val="1080"/>
              </a:spcBef>
              <a:buNone/>
            </a:pPr>
            <a:endParaRPr/>
          </a:p>
          <a:p>
            <a:pPr lvl="0" rtl="0">
              <a:spcBef>
                <a:spcPts val="1080"/>
              </a:spcBef>
              <a:buNone/>
            </a:pPr>
            <a:endParaRPr/>
          </a:p>
          <a:p>
            <a:pPr lvl="0" rtl="0">
              <a:spcBef>
                <a:spcPts val="108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Q Learning</a:t>
            </a:r>
          </a:p>
        </p:txBody>
      </p:sp>
      <p:sp>
        <p:nvSpPr>
          <p:cNvPr id="1298" name="Shape 1298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Shape 1299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n-US"/>
              <a:t>Modify Bellman equation to learn </a:t>
            </a:r>
            <a:r>
              <a:rPr lang="en-US" i="1"/>
              <a:t>Q</a:t>
            </a:r>
            <a:r>
              <a:rPr lang="en-US"/>
              <a:t> values of actions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i="1"/>
              <a:t>U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) = </a:t>
            </a:r>
            <a:r>
              <a:rPr lang="en-US" i="1"/>
              <a:t>R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)+𝛾max</a:t>
            </a:r>
            <a:r>
              <a:rPr lang="en-US" baseline="-25000"/>
              <a:t>a</a:t>
            </a:r>
            <a:r>
              <a:rPr lang="en-US"/>
              <a:t>∑</a:t>
            </a:r>
            <a:r>
              <a:rPr lang="en-US" i="1" baseline="-25000"/>
              <a:t>s</a:t>
            </a:r>
            <a:r>
              <a:rPr lang="en-US" baseline="-25000"/>
              <a:t>1</a:t>
            </a:r>
            <a:r>
              <a:rPr lang="en-US"/>
              <a:t>(</a:t>
            </a:r>
            <a:r>
              <a:rPr lang="en-US" i="1"/>
              <a:t>P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 baseline="-25000"/>
              <a:t>1</a:t>
            </a:r>
            <a:r>
              <a:rPr lang="en-US"/>
              <a:t>|</a:t>
            </a:r>
            <a:r>
              <a:rPr lang="en-US" i="1"/>
              <a:t>s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)</a:t>
            </a:r>
            <a:r>
              <a:rPr lang="en-US" i="1"/>
              <a:t>U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 baseline="-25000"/>
              <a:t>1</a:t>
            </a:r>
            <a:r>
              <a:rPr lang="en-US"/>
              <a:t>))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We don’t know </a:t>
            </a:r>
            <a:r>
              <a:rPr lang="en-US" i="1"/>
              <a:t>R</a:t>
            </a:r>
            <a:r>
              <a:rPr lang="en-US"/>
              <a:t> or </a:t>
            </a:r>
            <a:r>
              <a:rPr lang="en-US" i="1"/>
              <a:t>P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But when we perform </a:t>
            </a:r>
            <a:r>
              <a:rPr lang="en-US" i="1"/>
              <a:t>a’</a:t>
            </a:r>
            <a:r>
              <a:rPr lang="en-US"/>
              <a:t> in </a:t>
            </a:r>
            <a:r>
              <a:rPr lang="en-US" i="1"/>
              <a:t>s</a:t>
            </a:r>
            <a:r>
              <a:rPr lang="en-US"/>
              <a:t>, we move to </a:t>
            </a:r>
            <a:r>
              <a:rPr lang="en-US" i="1"/>
              <a:t>s</a:t>
            </a:r>
            <a:r>
              <a:rPr lang="en-US"/>
              <a:t>’ and receive </a:t>
            </a:r>
            <a:r>
              <a:rPr lang="en-US" i="1"/>
              <a:t>R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)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We want 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) = Expected utility of performing </a:t>
            </a:r>
            <a:r>
              <a:rPr lang="en-US" i="1"/>
              <a:t>a</a:t>
            </a:r>
            <a:r>
              <a:rPr lang="en-US"/>
              <a:t> in state </a:t>
            </a:r>
            <a:r>
              <a:rPr lang="en-US" i="1"/>
              <a:t>s</a:t>
            </a:r>
          </a:p>
          <a:p>
            <a:pPr marL="0" lvl="0" indent="0" rtl="0">
              <a:spcBef>
                <a:spcPts val="1080"/>
              </a:spcBef>
              <a:buNone/>
            </a:pPr>
            <a:r>
              <a:rPr lang="en-US"/>
              <a:t>Update </a:t>
            </a:r>
            <a:r>
              <a:rPr lang="en-US" i="1"/>
              <a:t>Q</a:t>
            </a:r>
            <a:r>
              <a:rPr lang="en-US"/>
              <a:t> after each step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If we get a good reward now, then increase </a:t>
            </a:r>
            <a:r>
              <a:rPr lang="en-US" i="1"/>
              <a:t>Q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If we later get to a state with high </a:t>
            </a:r>
            <a:r>
              <a:rPr lang="en-US" i="1"/>
              <a:t>Q</a:t>
            </a:r>
            <a:r>
              <a:rPr lang="en-US"/>
              <a:t>, then increase </a:t>
            </a:r>
            <a:r>
              <a:rPr lang="en-US" i="1"/>
              <a:t>Q</a:t>
            </a:r>
            <a:r>
              <a:rPr lang="en-US"/>
              <a:t> here too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i="1"/>
              <a:t>Q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)← 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)</a:t>
            </a:r>
            <a:r>
              <a:rPr lang="en-US" i="1"/>
              <a:t> </a:t>
            </a:r>
            <a:r>
              <a:rPr lang="en-US"/>
              <a:t>+ ⍺(</a:t>
            </a:r>
            <a:r>
              <a:rPr lang="en-US" i="1"/>
              <a:t>R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)+𝛾 max</a:t>
            </a:r>
            <a:r>
              <a:rPr lang="en-US" i="1" baseline="-25000"/>
              <a:t>a</a:t>
            </a:r>
            <a:r>
              <a:rPr lang="en-US" baseline="-25000"/>
              <a:t>’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 i="1"/>
              <a:t>s’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’)−</a:t>
            </a:r>
            <a:r>
              <a:rPr lang="en-US" i="1"/>
              <a:t>Q</a:t>
            </a:r>
            <a:r>
              <a:rPr lang="en-US"/>
              <a:t>(</a:t>
            </a:r>
            <a:r>
              <a:rPr lang="en-US" i="1"/>
              <a:t>s</a:t>
            </a:r>
            <a:r>
              <a:rPr lang="en-US"/>
              <a:t>,</a:t>
            </a:r>
            <a:r>
              <a:rPr lang="en-US" i="1"/>
              <a:t>a</a:t>
            </a:r>
            <a:r>
              <a:rPr lang="en-US"/>
              <a:t>))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⍺ is the learning rate, 𝛾 is the discount factor</a:t>
            </a:r>
          </a:p>
          <a:p>
            <a:pPr lvl="0" rtl="0">
              <a:spcBef>
                <a:spcPts val="1080"/>
              </a:spcBef>
              <a:buClr>
                <a:srgbClr val="000000"/>
              </a:buClr>
              <a:buSzPct val="61111"/>
              <a:buNone/>
            </a:pPr>
            <a:r>
              <a:rPr lang="en-US"/>
              <a:t>Converges to correct values if ⍺ decays over time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/>
              <a:t>Similar to simulated annealing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 txBox="1">
            <a:spLocks noGrp="1"/>
          </p:cNvSpPr>
          <p:nvPr>
            <p:ph type="title"/>
          </p:nvPr>
        </p:nvSpPr>
        <p:spPr>
          <a:xfrm>
            <a:off x="457200" y="152718"/>
            <a:ext cx="8080500" cy="781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 Black"/>
              <a:buNone/>
            </a:pPr>
            <a:r>
              <a:rPr lang="en-US" sz="3000"/>
              <a:t>Q Learning</a:t>
            </a:r>
          </a:p>
        </p:txBody>
      </p:sp>
      <p:sp>
        <p:nvSpPr>
          <p:cNvPr id="1305" name="Shape 1305"/>
          <p:cNvSpPr txBox="1">
            <a:spLocks noGrp="1"/>
          </p:cNvSpPr>
          <p:nvPr>
            <p:ph type="sldNum" idx="12"/>
          </p:nvPr>
        </p:nvSpPr>
        <p:spPr>
          <a:xfrm rot="-5400000">
            <a:off x="8227325" y="5885470"/>
            <a:ext cx="1315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Shape 1306"/>
          <p:cNvSpPr txBox="1">
            <a:spLocks noGrp="1"/>
          </p:cNvSpPr>
          <p:nvPr>
            <p:ph type="body" idx="1"/>
          </p:nvPr>
        </p:nvSpPr>
        <p:spPr>
          <a:xfrm>
            <a:off x="457200" y="1189703"/>
            <a:ext cx="8080500" cy="553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80"/>
              </a:spcBef>
              <a:spcAft>
                <a:spcPts val="0"/>
              </a:spcAft>
              <a:buNone/>
            </a:pPr>
            <a:r>
              <a:rPr lang="en-US" dirty="0"/>
              <a:t>Modify Bellman equation to learn </a:t>
            </a:r>
            <a:r>
              <a:rPr lang="en-US" i="1" dirty="0"/>
              <a:t>Q</a:t>
            </a:r>
            <a:r>
              <a:rPr lang="en-US" dirty="0"/>
              <a:t> values of actions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i="1" dirty="0"/>
              <a:t>U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 = </a:t>
            </a:r>
            <a:r>
              <a:rPr lang="en-US" i="1" dirty="0"/>
              <a:t>R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)+𝛾max</a:t>
            </a:r>
            <a:r>
              <a:rPr lang="en-US" baseline="-25000" dirty="0"/>
              <a:t>a</a:t>
            </a:r>
            <a:r>
              <a:rPr lang="en-US" dirty="0"/>
              <a:t>∑</a:t>
            </a:r>
            <a:r>
              <a:rPr lang="en-US" i="1" baseline="-25000" dirty="0"/>
              <a:t>s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/>
              <a:t>|</a:t>
            </a:r>
            <a:r>
              <a:rPr lang="en-US" i="1" dirty="0"/>
              <a:t>s</a:t>
            </a:r>
            <a:r>
              <a:rPr lang="en-US" dirty="0"/>
              <a:t>,</a:t>
            </a:r>
            <a:r>
              <a:rPr lang="en-US" i="1" dirty="0"/>
              <a:t>a</a:t>
            </a:r>
            <a:r>
              <a:rPr lang="en-US" dirty="0"/>
              <a:t>)</a:t>
            </a:r>
            <a:r>
              <a:rPr lang="en-US" i="1" dirty="0"/>
              <a:t>U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We don’t know </a:t>
            </a:r>
            <a:r>
              <a:rPr lang="en-US" i="1" dirty="0"/>
              <a:t>R</a:t>
            </a:r>
            <a:r>
              <a:rPr lang="en-US" dirty="0"/>
              <a:t> or </a:t>
            </a:r>
            <a:r>
              <a:rPr lang="en-US" i="1" dirty="0"/>
              <a:t>P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But when we perform </a:t>
            </a:r>
            <a:r>
              <a:rPr lang="en-US" i="1" dirty="0"/>
              <a:t>a’</a:t>
            </a:r>
            <a:r>
              <a:rPr lang="en-US" dirty="0"/>
              <a:t> in </a:t>
            </a:r>
            <a:r>
              <a:rPr lang="en-US" i="1" dirty="0"/>
              <a:t>s</a:t>
            </a:r>
            <a:r>
              <a:rPr lang="en-US" dirty="0"/>
              <a:t>, we move to </a:t>
            </a:r>
            <a:r>
              <a:rPr lang="en-US" i="1" dirty="0"/>
              <a:t>s</a:t>
            </a:r>
            <a:r>
              <a:rPr lang="en-US" dirty="0"/>
              <a:t>’ and receive </a:t>
            </a:r>
            <a:r>
              <a:rPr lang="en-US" i="1" dirty="0"/>
              <a:t>R</a:t>
            </a:r>
            <a:r>
              <a:rPr lang="en-US" dirty="0"/>
              <a:t>(</a:t>
            </a:r>
            <a:r>
              <a:rPr lang="en-US" i="1" dirty="0"/>
              <a:t>s</a:t>
            </a:r>
            <a:r>
              <a:rPr lang="en-US" dirty="0"/>
              <a:t>)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We want </a:t>
            </a:r>
            <a:r>
              <a:rPr lang="en-US" i="1" dirty="0"/>
              <a:t>Q</a:t>
            </a:r>
            <a:r>
              <a:rPr lang="en-US" dirty="0"/>
              <a:t>(</a:t>
            </a:r>
            <a:r>
              <a:rPr lang="en-US" i="1" dirty="0" err="1"/>
              <a:t>s</a:t>
            </a:r>
            <a:r>
              <a:rPr lang="en-US" dirty="0" err="1"/>
              <a:t>,</a:t>
            </a:r>
            <a:r>
              <a:rPr lang="en-US" i="1" dirty="0" err="1"/>
              <a:t>a</a:t>
            </a:r>
            <a:r>
              <a:rPr lang="en-US" dirty="0"/>
              <a:t>) = Expected utility of performing </a:t>
            </a:r>
            <a:r>
              <a:rPr lang="en-US" i="1" dirty="0"/>
              <a:t>a</a:t>
            </a:r>
            <a:r>
              <a:rPr lang="en-US" dirty="0"/>
              <a:t> in state </a:t>
            </a:r>
            <a:r>
              <a:rPr lang="en-US" i="1" dirty="0"/>
              <a:t>s</a:t>
            </a:r>
          </a:p>
          <a:p>
            <a:pPr marL="0" lvl="0" indent="0" rtl="0">
              <a:spcBef>
                <a:spcPts val="1080"/>
              </a:spcBef>
              <a:buNone/>
            </a:pPr>
            <a:r>
              <a:rPr lang="en-US" dirty="0"/>
              <a:t>Update </a:t>
            </a:r>
            <a:r>
              <a:rPr lang="en-US" i="1" dirty="0"/>
              <a:t>Q</a:t>
            </a:r>
            <a:r>
              <a:rPr lang="en-US" dirty="0"/>
              <a:t> after each step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If we get a good reward now, then increase </a:t>
            </a:r>
            <a:r>
              <a:rPr lang="en-US" i="1" dirty="0"/>
              <a:t>Q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If we later get to a state with high </a:t>
            </a:r>
            <a:r>
              <a:rPr lang="en-US" i="1" dirty="0"/>
              <a:t>Q</a:t>
            </a:r>
            <a:r>
              <a:rPr lang="en-US" dirty="0"/>
              <a:t>, then increase </a:t>
            </a:r>
            <a:r>
              <a:rPr lang="en-US" i="1" dirty="0"/>
              <a:t>Q</a:t>
            </a:r>
            <a:r>
              <a:rPr lang="en-US" dirty="0"/>
              <a:t> here too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i="1" dirty="0"/>
              <a:t>Q</a:t>
            </a:r>
            <a:r>
              <a:rPr lang="en-US" dirty="0"/>
              <a:t>(</a:t>
            </a:r>
            <a:r>
              <a:rPr lang="en-US" i="1" dirty="0" err="1"/>
              <a:t>s</a:t>
            </a:r>
            <a:r>
              <a:rPr lang="en-US" dirty="0" err="1"/>
              <a:t>,</a:t>
            </a:r>
            <a:r>
              <a:rPr lang="en-US" i="1" dirty="0" err="1"/>
              <a:t>a</a:t>
            </a:r>
            <a:r>
              <a:rPr lang="en-US" dirty="0"/>
              <a:t>)← </a:t>
            </a:r>
            <a:r>
              <a:rPr lang="en-US" dirty="0">
                <a:solidFill>
                  <a:srgbClr val="FF0000"/>
                </a:solidFill>
              </a:rPr>
              <a:t>(1-⍺)</a:t>
            </a:r>
            <a:r>
              <a:rPr lang="en-US" i="1" dirty="0">
                <a:solidFill>
                  <a:srgbClr val="FF0000"/>
                </a:solidFill>
              </a:rPr>
              <a:t>Q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s</a:t>
            </a:r>
            <a:r>
              <a:rPr lang="en-US" dirty="0" err="1">
                <a:solidFill>
                  <a:srgbClr val="FF0000"/>
                </a:solidFill>
              </a:rPr>
              <a:t>,</a:t>
            </a:r>
            <a:r>
              <a:rPr lang="en-US" i="1" dirty="0" err="1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+ ⍺(</a:t>
            </a:r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)+𝛾 </a:t>
            </a:r>
            <a:r>
              <a:rPr lang="en-US" dirty="0" err="1">
                <a:solidFill>
                  <a:srgbClr val="FF0000"/>
                </a:solidFill>
              </a:rPr>
              <a:t>max</a:t>
            </a:r>
            <a:r>
              <a:rPr lang="en-US" i="1" baseline="-25000" dirty="0" err="1">
                <a:solidFill>
                  <a:srgbClr val="FF0000"/>
                </a:solidFill>
              </a:rPr>
              <a:t>a</a:t>
            </a:r>
            <a:r>
              <a:rPr lang="en-US" baseline="-25000" dirty="0" err="1">
                <a:solidFill>
                  <a:srgbClr val="FF0000"/>
                </a:solidFill>
              </a:rPr>
              <a:t>’</a:t>
            </a:r>
            <a:r>
              <a:rPr lang="en-US" i="1" dirty="0" err="1">
                <a:solidFill>
                  <a:srgbClr val="FF0000"/>
                </a:solidFill>
              </a:rPr>
              <a:t>Q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s’</a:t>
            </a:r>
            <a:r>
              <a:rPr lang="en-US" dirty="0" err="1">
                <a:solidFill>
                  <a:srgbClr val="FF0000"/>
                </a:solidFill>
              </a:rPr>
              <a:t>,</a:t>
            </a:r>
            <a:r>
              <a:rPr lang="en-US" i="1" dirty="0" err="1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’))</a:t>
            </a:r>
          </a:p>
          <a:p>
            <a:pPr marL="1485900" lvl="2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⍺ is the learning rate, 𝛾 is the discount factor</a:t>
            </a:r>
          </a:p>
          <a:p>
            <a:pPr lvl="0" rtl="0">
              <a:spcBef>
                <a:spcPts val="1080"/>
              </a:spcBef>
              <a:buClr>
                <a:srgbClr val="000000"/>
              </a:buClr>
              <a:buSzPct val="61111"/>
              <a:buNone/>
            </a:pPr>
            <a:r>
              <a:rPr lang="en-US" dirty="0"/>
              <a:t>Converges to correct values if ⍺ decays over time</a:t>
            </a:r>
          </a:p>
          <a:p>
            <a:pPr marL="800100" lvl="1" indent="-342900" rtl="0">
              <a:spcBef>
                <a:spcPts val="1080"/>
              </a:spcBef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dirty="0"/>
              <a:t>Similar to simulated annealing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/>
        </p:nvSpPr>
        <p:spPr>
          <a:xfrm>
            <a:off x="5229225" y="3438525"/>
            <a:ext cx="1555200" cy="1159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76" name="Shape 976"/>
          <p:cNvSpPr/>
          <p:nvPr/>
        </p:nvSpPr>
        <p:spPr>
          <a:xfrm>
            <a:off x="5229225" y="2295525"/>
            <a:ext cx="1555200" cy="11595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77" name="Shape 977"/>
          <p:cNvSpPr txBox="1">
            <a:spLocks noGrp="1"/>
          </p:cNvSpPr>
          <p:nvPr>
            <p:ph type="title"/>
          </p:nvPr>
        </p:nvSpPr>
        <p:spPr>
          <a:xfrm>
            <a:off x="457200" y="971788"/>
            <a:ext cx="8080500" cy="58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3000" dirty="0"/>
              <a:t>Reward function of this environment</a:t>
            </a:r>
          </a:p>
        </p:txBody>
      </p:sp>
      <p:sp>
        <p:nvSpPr>
          <p:cNvPr id="978" name="Shape 978"/>
          <p:cNvSpPr txBox="1">
            <a:spLocks noGrp="1"/>
          </p:cNvSpPr>
          <p:nvPr>
            <p:ph type="sldNum" idx="12"/>
          </p:nvPr>
        </p:nvSpPr>
        <p:spPr>
          <a:xfrm rot="-5400000">
            <a:off x="8391875" y="5225790"/>
            <a:ext cx="9867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2400" b="1">
                <a:solidFill>
                  <a:schemeClr val="dk2"/>
                </a:solidFill>
              </a:rPr>
              <a:pPr>
                <a:buSzPct val="25000"/>
              </a:pPr>
              <a:t>9</a:t>
            </a:fld>
            <a:endParaRPr lang="en-US" sz="2400" b="1">
              <a:solidFill>
                <a:schemeClr val="dk2"/>
              </a:solidFill>
            </a:endParaRPr>
          </a:p>
        </p:txBody>
      </p:sp>
      <p:graphicFrame>
        <p:nvGraphicFramePr>
          <p:cNvPr id="979" name="Shape 979"/>
          <p:cNvGraphicFramePr/>
          <p:nvPr/>
        </p:nvGraphicFramePr>
        <p:xfrm>
          <a:off x="498200" y="2284201"/>
          <a:ext cx="6273600" cy="34878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626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/>
                        <a:t>1</a:t>
                      </a:r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/>
                        <a:t>2</a:t>
                      </a:r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/>
                        <a:t>3</a:t>
                      </a:r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/>
                        <a:t>4</a:t>
                      </a:r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26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/>
                        <a:t>5</a:t>
                      </a:r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/>
                        <a:t>6</a:t>
                      </a:r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/>
                        <a:t>7</a:t>
                      </a:r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26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/>
                        <a:t>8</a:t>
                      </a:r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/>
                        <a:t>9</a:t>
                      </a:r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/>
                        <a:t>10</a:t>
                      </a:r>
                    </a:p>
                  </a:txBody>
                  <a:tcPr marL="91425" marR="91425" marT="68575" marB="6857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100"/>
                        <a:t>11</a:t>
                      </a:r>
                    </a:p>
                  </a:txBody>
                  <a:tcPr marL="91425" marR="9142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80" name="Shape 980"/>
          <p:cNvSpPr/>
          <p:nvPr/>
        </p:nvSpPr>
        <p:spPr>
          <a:xfrm>
            <a:off x="2070500" y="3451931"/>
            <a:ext cx="1555200" cy="115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81" name="Shape 981"/>
          <p:cNvSpPr txBox="1"/>
          <p:nvPr/>
        </p:nvSpPr>
        <p:spPr>
          <a:xfrm>
            <a:off x="5686975" y="2704481"/>
            <a:ext cx="5781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ct val="45833"/>
            </a:pPr>
            <a:r>
              <a:rPr lang="en-US" sz="2400" b="1">
                <a:solidFill>
                  <a:schemeClr val="dk1"/>
                </a:solidFill>
              </a:rPr>
              <a:t>+1</a:t>
            </a:r>
          </a:p>
          <a:p>
            <a:endParaRPr sz="2400" b="1"/>
          </a:p>
        </p:txBody>
      </p:sp>
      <p:sp>
        <p:nvSpPr>
          <p:cNvPr id="982" name="Shape 982"/>
          <p:cNvSpPr txBox="1"/>
          <p:nvPr/>
        </p:nvSpPr>
        <p:spPr>
          <a:xfrm>
            <a:off x="4064199" y="2704475"/>
            <a:ext cx="8346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</a:rPr>
              <a:t>−.04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2467025" y="2704475"/>
            <a:ext cx="8250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</a:rPr>
              <a:t>−.04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866775" y="3837925"/>
            <a:ext cx="8442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</a:rPr>
              <a:t>−.04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886000" y="4971350"/>
            <a:ext cx="8250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</a:rPr>
              <a:t>−.04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5686975" y="3837909"/>
            <a:ext cx="5781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</a:rPr>
              <a:t>−1</a:t>
            </a:r>
          </a:p>
          <a:p>
            <a:endParaRPr sz="2400" b="1"/>
          </a:p>
        </p:txBody>
      </p:sp>
      <p:sp>
        <p:nvSpPr>
          <p:cNvPr id="987" name="Shape 987"/>
          <p:cNvSpPr txBox="1"/>
          <p:nvPr/>
        </p:nvSpPr>
        <p:spPr>
          <a:xfrm>
            <a:off x="5488675" y="4971350"/>
            <a:ext cx="8442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</a:rPr>
              <a:t>−.04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4073725" y="3837925"/>
            <a:ext cx="8250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</a:rPr>
              <a:t>−.04</a:t>
            </a:r>
          </a:p>
          <a:p>
            <a:endParaRPr sz="2400" b="1"/>
          </a:p>
        </p:txBody>
      </p:sp>
      <p:sp>
        <p:nvSpPr>
          <p:cNvPr id="989" name="Shape 989"/>
          <p:cNvSpPr txBox="1"/>
          <p:nvPr/>
        </p:nvSpPr>
        <p:spPr>
          <a:xfrm>
            <a:off x="4023325" y="4971350"/>
            <a:ext cx="8250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</a:rPr>
              <a:t>−.04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2447825" y="4978550"/>
            <a:ext cx="8442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</a:rPr>
              <a:t>−.04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866775" y="2704475"/>
            <a:ext cx="825000" cy="3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b="1">
                <a:solidFill>
                  <a:schemeClr val="dk1"/>
                </a:solidFill>
              </a:rPr>
              <a:t>−.04</a:t>
            </a:r>
          </a:p>
        </p:txBody>
      </p:sp>
      <p:sp>
        <p:nvSpPr>
          <p:cNvPr id="992" name="Shape 992"/>
          <p:cNvSpPr/>
          <p:nvPr/>
        </p:nvSpPr>
        <p:spPr>
          <a:xfrm>
            <a:off x="504825" y="2295525"/>
            <a:ext cx="1555200" cy="1159500"/>
          </a:xfrm>
          <a:prstGeom prst="rect">
            <a:avLst/>
          </a:prstGeom>
          <a:solidFill>
            <a:srgbClr val="D10000">
              <a:alpha val="3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3" name="Shape 993"/>
          <p:cNvSpPr/>
          <p:nvPr/>
        </p:nvSpPr>
        <p:spPr>
          <a:xfrm>
            <a:off x="504825" y="3438525"/>
            <a:ext cx="1555200" cy="1159500"/>
          </a:xfrm>
          <a:prstGeom prst="rect">
            <a:avLst/>
          </a:prstGeom>
          <a:solidFill>
            <a:srgbClr val="D10000">
              <a:alpha val="3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504825" y="4581525"/>
            <a:ext cx="1555200" cy="1159500"/>
          </a:xfrm>
          <a:prstGeom prst="rect">
            <a:avLst/>
          </a:prstGeom>
          <a:solidFill>
            <a:srgbClr val="D10000">
              <a:alpha val="3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2028825" y="4581525"/>
            <a:ext cx="1631400" cy="1159500"/>
          </a:xfrm>
          <a:prstGeom prst="rect">
            <a:avLst/>
          </a:prstGeom>
          <a:solidFill>
            <a:srgbClr val="D10000">
              <a:alpha val="3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3629025" y="4581525"/>
            <a:ext cx="1555200" cy="1159500"/>
          </a:xfrm>
          <a:prstGeom prst="rect">
            <a:avLst/>
          </a:prstGeom>
          <a:solidFill>
            <a:srgbClr val="D10000">
              <a:alpha val="3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7" name="Shape 997"/>
          <p:cNvSpPr/>
          <p:nvPr/>
        </p:nvSpPr>
        <p:spPr>
          <a:xfrm>
            <a:off x="3629025" y="3438525"/>
            <a:ext cx="1555200" cy="1159500"/>
          </a:xfrm>
          <a:prstGeom prst="rect">
            <a:avLst/>
          </a:prstGeom>
          <a:solidFill>
            <a:srgbClr val="D10000">
              <a:alpha val="3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2028825" y="2295525"/>
            <a:ext cx="1631400" cy="1159500"/>
          </a:xfrm>
          <a:prstGeom prst="rect">
            <a:avLst/>
          </a:prstGeom>
          <a:solidFill>
            <a:srgbClr val="D10000">
              <a:alpha val="3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3629025" y="2295525"/>
            <a:ext cx="1555200" cy="1159500"/>
          </a:xfrm>
          <a:prstGeom prst="rect">
            <a:avLst/>
          </a:prstGeom>
          <a:solidFill>
            <a:srgbClr val="D10000">
              <a:alpha val="3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5229225" y="4581525"/>
            <a:ext cx="1555200" cy="1159500"/>
          </a:xfrm>
          <a:prstGeom prst="rect">
            <a:avLst/>
          </a:prstGeom>
          <a:solidFill>
            <a:srgbClr val="D10000">
              <a:alpha val="3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477569"/>
      </p:ext>
    </p:extLst>
  </p:cSld>
  <p:clrMapOvr>
    <a:masterClrMapping/>
  </p:clrMapOvr>
</p:sld>
</file>

<file path=ppt/theme/theme1.xml><?xml version="1.0" encoding="utf-8"?>
<a:theme xmlns:a="http://schemas.openxmlformats.org/drawingml/2006/main" name="3_AI Spring 2015">
  <a:themeElements>
    <a:clrScheme name="Custom 3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0023AB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3AB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</TotalTime>
  <Words>3260</Words>
  <Application>Microsoft Macintosh PowerPoint</Application>
  <PresentationFormat>On-screen Show (4:3)</PresentationFormat>
  <Paragraphs>1007</Paragraphs>
  <Slides>27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Helvetica Neue</vt:lpstr>
      <vt:lpstr>Arial Black</vt:lpstr>
      <vt:lpstr>Calibri</vt:lpstr>
      <vt:lpstr>Arial</vt:lpstr>
      <vt:lpstr>Noto Sans Symbols</vt:lpstr>
      <vt:lpstr>3_AI Spring 2015</vt:lpstr>
      <vt:lpstr>simple-light-2</vt:lpstr>
      <vt:lpstr>Artificial Intelligence Lecture 23: Reinforcement Learning (AIMA Chapter 21)</vt:lpstr>
      <vt:lpstr>Pole Demo</vt:lpstr>
      <vt:lpstr>Reinforcement Learning</vt:lpstr>
      <vt:lpstr>Transition Model</vt:lpstr>
      <vt:lpstr>Utility Model</vt:lpstr>
      <vt:lpstr>Reinforcement Learning</vt:lpstr>
      <vt:lpstr>Q Learning</vt:lpstr>
      <vt:lpstr>Q Learning</vt:lpstr>
      <vt:lpstr>Reward function of this environment</vt:lpstr>
      <vt:lpstr>Initial Q Values</vt:lpstr>
      <vt:lpstr>Step 1</vt:lpstr>
      <vt:lpstr>Step 1</vt:lpstr>
      <vt:lpstr>Step 1</vt:lpstr>
      <vt:lpstr>Step 1</vt:lpstr>
      <vt:lpstr>Step 1</vt:lpstr>
      <vt:lpstr>Step 1</vt:lpstr>
      <vt:lpstr>Step 1</vt:lpstr>
      <vt:lpstr>Step 2</vt:lpstr>
      <vt:lpstr>Step 3</vt:lpstr>
      <vt:lpstr>Step 4</vt:lpstr>
      <vt:lpstr>Step 5</vt:lpstr>
      <vt:lpstr>Step 5</vt:lpstr>
      <vt:lpstr>Step 5</vt:lpstr>
      <vt:lpstr>Q Learning </vt:lpstr>
      <vt:lpstr>Q-Learning</vt:lpstr>
      <vt:lpstr>Robot walking demos</vt:lpstr>
      <vt:lpstr>Robot walking demos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AAAI@USC</dc:title>
  <dc:creator>den-instructor</dc:creator>
  <cp:lastModifiedBy>Sheila Tejada</cp:lastModifiedBy>
  <cp:revision>13</cp:revision>
  <dcterms:modified xsi:type="dcterms:W3CDTF">2018-11-07T19:39:42Z</dcterms:modified>
</cp:coreProperties>
</file>